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46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466" r:id="rId18"/>
    <p:sldId id="270" r:id="rId19"/>
    <p:sldId id="467" r:id="rId20"/>
    <p:sldId id="469" r:id="rId21"/>
    <p:sldId id="276" r:id="rId22"/>
    <p:sldId id="272" r:id="rId23"/>
    <p:sldId id="271" r:id="rId24"/>
    <p:sldId id="468" r:id="rId25"/>
    <p:sldId id="273" r:id="rId26"/>
    <p:sldId id="274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BFwBIruBTb9dkLfsZP9sssPE1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5"/>
    <a:srgbClr val="003559"/>
    <a:srgbClr val="E58072"/>
    <a:srgbClr val="FA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AAAA84-C7BF-495B-AA2B-9CCD1904EBCE}">
  <a:tblStyle styleId="{56AAAA84-C7BF-495B-AA2B-9CCD1904EBC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B0DA8AB-3381-4E41-8C6D-92B696BEC4A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8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419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749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70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1926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465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23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B7563A0A-1854-44E2-9A18-E18AC452C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1" y="1989138"/>
            <a:ext cx="1054523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CFAF941-CD8F-4AAF-9676-058A19934DDD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DD339DB-208D-443A-82ED-F0B701E3CC03}"/>
              </a:ext>
            </a:extLst>
          </p:cNvPr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4B5A42A1-EE92-4914-BE06-EEC6B2A19BDF}"/>
              </a:ext>
            </a:extLst>
          </p:cNvPr>
          <p:cNvSpPr txBox="1">
            <a:spLocks/>
          </p:cNvSpPr>
          <p:nvPr/>
        </p:nvSpPr>
        <p:spPr>
          <a:xfrm>
            <a:off x="1871133" y="3789363"/>
            <a:ext cx="9611784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/>
              <a:t>MINISTERSTVO PRO MÍSTNÍ ROZVOJ ČR</a:t>
            </a:r>
          </a:p>
        </p:txBody>
      </p:sp>
      <p:pic>
        <p:nvPicPr>
          <p:cNvPr id="10" name="Obrázek 7">
            <a:extLst>
              <a:ext uri="{FF2B5EF4-FFF2-40B4-BE49-F238E27FC236}">
                <a16:creationId xmlns:a16="http://schemas.microsoft.com/office/drawing/2014/main" id="{1D203E2E-8DD2-459D-BBAF-287A22166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92150"/>
            <a:ext cx="342053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871531" y="4581128"/>
            <a:ext cx="9409045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871531" y="1988840"/>
            <a:ext cx="9710869" cy="1872208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233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08111867-06D9-458E-86B2-86CDEF2CD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1" y="1989138"/>
            <a:ext cx="1054523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2E5E218-A8D1-4889-9120-2C2B826E828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FC4202C-9CAD-4758-9CB3-9FB47312CCE7}"/>
              </a:ext>
            </a:extLst>
          </p:cNvPr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7" name="Obrázek 3">
            <a:extLst>
              <a:ext uri="{FF2B5EF4-FFF2-40B4-BE49-F238E27FC236}">
                <a16:creationId xmlns:a16="http://schemas.microsoft.com/office/drawing/2014/main" id="{5A9F2823-0BC9-4FD2-B717-ADE7BEA44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620713"/>
            <a:ext cx="268816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81" y="2060848"/>
            <a:ext cx="11055019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233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>
            <a:extLst>
              <a:ext uri="{FF2B5EF4-FFF2-40B4-BE49-F238E27FC236}">
                <a16:creationId xmlns:a16="http://schemas.microsoft.com/office/drawing/2014/main" id="{4EDF0E4B-8755-41E7-83F3-D09D2170C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1" y="1989138"/>
            <a:ext cx="1054523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1B8A860-02AF-472A-B937-2ADCEDF7A99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D942F07-2C5C-4D20-BFFF-A3A38AE88F85}"/>
              </a:ext>
            </a:extLst>
          </p:cNvPr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6" name="Obrázek 2">
            <a:extLst>
              <a:ext uri="{FF2B5EF4-FFF2-40B4-BE49-F238E27FC236}">
                <a16:creationId xmlns:a16="http://schemas.microsoft.com/office/drawing/2014/main" id="{4B372D13-5081-4BC5-ABFA-56014AD60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620713"/>
            <a:ext cx="268816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27381" y="1484784"/>
            <a:ext cx="11055019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01717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>
            <a:extLst>
              <a:ext uri="{FF2B5EF4-FFF2-40B4-BE49-F238E27FC236}">
                <a16:creationId xmlns:a16="http://schemas.microsoft.com/office/drawing/2014/main" id="{3424A7A5-54F1-4F59-90C0-42B0D14D2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1" y="1989138"/>
            <a:ext cx="10545233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40F1546-A1CA-40BE-939B-69491881AA25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482916E-8B4F-4574-87C6-DD8E36DB5661}"/>
              </a:ext>
            </a:extLst>
          </p:cNvPr>
          <p:cNvSpPr/>
          <p:nvPr/>
        </p:nvSpPr>
        <p:spPr>
          <a:xfrm>
            <a:off x="0" y="260649"/>
            <a:ext cx="12192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8" name="Obrázek 4">
            <a:extLst>
              <a:ext uri="{FF2B5EF4-FFF2-40B4-BE49-F238E27FC236}">
                <a16:creationId xmlns:a16="http://schemas.microsoft.com/office/drawing/2014/main" id="{68E308D3-05F3-47F8-ABCD-7EAF92352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620713"/>
            <a:ext cx="268816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81" y="1412776"/>
            <a:ext cx="11055019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23392" y="2060849"/>
            <a:ext cx="109728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6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84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>
            <a:extLst>
              <a:ext uri="{FF2B5EF4-FFF2-40B4-BE49-F238E27FC236}">
                <a16:creationId xmlns:a16="http://schemas.microsoft.com/office/drawing/2014/main" id="{0EB3E445-FAC9-4A38-A740-7F75AC15C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71133" y="1916113"/>
            <a:ext cx="9696451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BA7FCCFC-4128-4F4F-8A36-513BD1F5E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71133" y="4581526"/>
            <a:ext cx="9601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710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nna.hajkova@mmr.cz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45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4300" y="0"/>
            <a:ext cx="4457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200" y="6105108"/>
            <a:ext cx="1354667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788" y="692843"/>
            <a:ext cx="2409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1600" y="0"/>
            <a:ext cx="7010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62934" y="1942354"/>
            <a:ext cx="454331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Zákon o podpoře v bydlení </a:t>
            </a:r>
            <a:endParaRPr sz="3600" b="1" i="0" u="none" strike="noStrike" cap="none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1"/>
          <p:cNvCxnSpPr/>
          <p:nvPr/>
        </p:nvCxnSpPr>
        <p:spPr>
          <a:xfrm>
            <a:off x="653788" y="5098143"/>
            <a:ext cx="3646069" cy="0"/>
          </a:xfrm>
          <a:prstGeom prst="straightConnector1">
            <a:avLst/>
          </a:prstGeom>
          <a:noFill/>
          <a:ln w="9525" cap="flat" cmpd="sng">
            <a:solidFill>
              <a:srgbClr val="EFE4D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"/>
          <p:cNvSpPr txBox="1"/>
          <p:nvPr/>
        </p:nvSpPr>
        <p:spPr>
          <a:xfrm>
            <a:off x="563245" y="5194349"/>
            <a:ext cx="14052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>
                <a:solidFill>
                  <a:srgbClr val="EFE4D5"/>
                </a:solidFill>
              </a:rPr>
              <a:t>13</a:t>
            </a:r>
            <a:r>
              <a:rPr lang="cs-CZ" sz="1400" b="0" i="0" u="none" strike="noStrike" cap="none" dirty="0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. října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230040" y="5194349"/>
            <a:ext cx="31764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Anna Hájková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1"/>
          <p:cNvCxnSpPr/>
          <p:nvPr/>
        </p:nvCxnSpPr>
        <p:spPr>
          <a:xfrm>
            <a:off x="1968501" y="5252984"/>
            <a:ext cx="1291" cy="177696"/>
          </a:xfrm>
          <a:prstGeom prst="straightConnector1">
            <a:avLst/>
          </a:prstGeom>
          <a:noFill/>
          <a:ln w="9525" cap="flat" cmpd="sng">
            <a:solidFill>
              <a:srgbClr val="EFE4D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p1" descr="Obsah obrázku text, Písmo, Grafika, symbol&#10;&#10;Popis byl vytvořen automatick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8253" y="6075228"/>
            <a:ext cx="1229901" cy="31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75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sldNum" idx="12"/>
          </p:nvPr>
        </p:nvSpPr>
        <p:spPr>
          <a:xfrm>
            <a:off x="1281003" y="6341457"/>
            <a:ext cx="133071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 l="22001" r="30513"/>
          <a:stretch/>
        </p:blipFill>
        <p:spPr>
          <a:xfrm>
            <a:off x="7307451" y="2691"/>
            <a:ext cx="4884549" cy="685261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316646" y="286036"/>
            <a:ext cx="62356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PODPŮRNÁ OPATŘENÍ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9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9"/>
          <p:cNvSpPr txBox="1"/>
          <p:nvPr/>
        </p:nvSpPr>
        <p:spPr>
          <a:xfrm>
            <a:off x="1256262" y="6212390"/>
            <a:ext cx="520151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9"/>
          <p:cNvGrpSpPr/>
          <p:nvPr/>
        </p:nvGrpSpPr>
        <p:grpSpPr>
          <a:xfrm>
            <a:off x="316646" y="1022307"/>
            <a:ext cx="7264462" cy="3351990"/>
            <a:chOff x="383911" y="2066482"/>
            <a:chExt cx="6427906" cy="2633853"/>
          </a:xfrm>
        </p:grpSpPr>
        <p:sp>
          <p:nvSpPr>
            <p:cNvPr id="225" name="Google Shape;225;p9"/>
            <p:cNvSpPr txBox="1"/>
            <p:nvPr/>
          </p:nvSpPr>
          <p:spPr>
            <a:xfrm>
              <a:off x="1130633" y="2143426"/>
              <a:ext cx="5226623" cy="314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s-CZ" sz="2000" b="0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Podporované obecní bydlení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 txBox="1"/>
            <p:nvPr/>
          </p:nvSpPr>
          <p:spPr>
            <a:xfrm>
              <a:off x="1130634" y="2830196"/>
              <a:ext cx="5681183" cy="384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s-CZ" sz="2000" b="0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Bydlení s garancí pro majitele bytu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1130633" y="4366885"/>
              <a:ext cx="5226623" cy="314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s-CZ" sz="2000" b="0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Asistence v bydlení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383911" y="2066482"/>
              <a:ext cx="6270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cs-CZ" sz="2800" b="1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383911" y="2830196"/>
              <a:ext cx="6270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cs-CZ" sz="2800" b="1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383911" y="4289035"/>
              <a:ext cx="627000" cy="41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cs-CZ" sz="2800" b="1" i="0" u="none" strike="noStrike" cap="none">
                  <a:solidFill>
                    <a:srgbClr val="EFE4D5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1" name="Google Shape;23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Obsah obrázku text, Písmo, Grafika, symbol&#10;&#10;Popis byl vytvořen automatick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1212206" y="2570900"/>
            <a:ext cx="4069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2 formy: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4D5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rgbClr val="EFE4D5"/>
                </a:solidFill>
              </a:rPr>
              <a:t> </a:t>
            </a: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Poskytování podnájemního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4D5"/>
              </a:buClr>
              <a:buSzPts val="1600"/>
              <a:buFont typeface="Arial"/>
              <a:buChar char="•"/>
            </a:pPr>
            <a:r>
              <a:rPr lang="cs-CZ" sz="1600">
                <a:solidFill>
                  <a:srgbClr val="EFE4D5"/>
                </a:solidFill>
              </a:rPr>
              <a:t> </a:t>
            </a: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Poskytování garancí</a:t>
            </a:r>
            <a:endParaRPr sz="2000" b="0" i="0" u="none" strike="noStrike" cap="none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316646" y="4760192"/>
            <a:ext cx="642055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Realizují je poskytovatelé s pověřením, kteří na tuto činnost čerpají státní příspěvky.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Pokud vykonávají obce, činí tak v </a:t>
            </a:r>
            <a:r>
              <a:rPr lang="cs-CZ" sz="1600" b="1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samostatné </a:t>
            </a:r>
            <a:r>
              <a:rPr lang="cs-CZ" sz="1600" b="0" i="0" u="none" strike="noStrike" cap="none">
                <a:solidFill>
                  <a:srgbClr val="EFE4D5"/>
                </a:solidFill>
                <a:latin typeface="Arial"/>
                <a:ea typeface="Arial"/>
                <a:cs typeface="Arial"/>
                <a:sym typeface="Arial"/>
              </a:rPr>
              <a:t>působnosti.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0"/>
          <p:cNvSpPr/>
          <p:nvPr/>
        </p:nvSpPr>
        <p:spPr>
          <a:xfrm>
            <a:off x="0" y="5853850"/>
            <a:ext cx="12192000" cy="10158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356400" y="429470"/>
            <a:ext cx="8201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Podporované obecní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10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4" name="Google Shape;244;p10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0"/>
          <p:cNvSpPr txBox="1"/>
          <p:nvPr/>
        </p:nvSpPr>
        <p:spPr>
          <a:xfrm>
            <a:off x="1237100" y="6340976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9527" y="2375273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400" y="1598858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0"/>
          <p:cNvSpPr txBox="1"/>
          <p:nvPr/>
        </p:nvSpPr>
        <p:spPr>
          <a:xfrm>
            <a:off x="1051552" y="1118609"/>
            <a:ext cx="860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= dobrovolné zapojení obcí podpořené finančním příspěvkem.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1051552" y="1569853"/>
            <a:ext cx="860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Spočívá </a:t>
            </a:r>
            <a:r>
              <a:rPr lang="cs-CZ" sz="1500" i="0" u="none" strike="noStrike" cap="none">
                <a:solidFill>
                  <a:srgbClr val="005A75"/>
                </a:solidFill>
              </a:rPr>
              <a:t>v pronájmu obecních bytů cílovým skupinám </a:t>
            </a: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= samostatná působnost.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1036344" y="2021115"/>
            <a:ext cx="8554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 dirty="0">
                <a:solidFill>
                  <a:srgbClr val="005A75"/>
                </a:solidFill>
              </a:rPr>
              <a:t>Pokud obec svými standardními schvalovacími postupy a dle svých pravidel pronajme byt obyvateli daného ORP, který je v bytové nouzi a zvláště potřebný, může čerpat od kraje příspěvek.</a:t>
            </a:r>
            <a:endParaRPr sz="1400" b="1" i="0" u="none" strike="noStrike" cap="none" dirty="0">
              <a:solidFill>
                <a:srgbClr val="000000"/>
              </a:solidFill>
            </a:endParaRPr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7293" y="3810954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7293" y="3230066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0"/>
          <p:cNvSpPr txBox="1"/>
          <p:nvPr/>
        </p:nvSpPr>
        <p:spPr>
          <a:xfrm>
            <a:off x="1013394" y="3131135"/>
            <a:ext cx="860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i="0" u="none" strike="noStrike" cap="none" dirty="0">
                <a:solidFill>
                  <a:srgbClr val="005A75"/>
                </a:solidFill>
              </a:rPr>
              <a:t>Kontaktní místo napojuje klienta na poskytovatele asistence (tím může být i obec).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1013394" y="3616343"/>
            <a:ext cx="85542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Obec využívá příspěvek pro účely bytové politiky.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Byty musí projít kontrolou kontaktního místa.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9527" y="4553240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0"/>
          <p:cNvSpPr txBox="1"/>
          <p:nvPr/>
        </p:nvSpPr>
        <p:spPr>
          <a:xfrm>
            <a:off x="1005628" y="4466814"/>
            <a:ext cx="85542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>
                <a:solidFill>
                  <a:srgbClr val="005A75"/>
                </a:solidFill>
              </a:rPr>
              <a:t>Zákon nezasahuje do pravidel pronájmu </a:t>
            </a: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- finální výběr klienta a pronájem bytu zůstává v kompetenci obce.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9527" y="5203554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0"/>
          <p:cNvSpPr txBox="1"/>
          <p:nvPr/>
        </p:nvSpPr>
        <p:spPr>
          <a:xfrm>
            <a:off x="983142" y="5171683"/>
            <a:ext cx="8554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Předpoklad trvání – 3 roky, možnost prodloužení až o 2 roky; poté konec státních příspěvků.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 txBox="1">
            <a:spLocks noGrp="1"/>
          </p:cNvSpPr>
          <p:nvPr>
            <p:ph type="sldNum" idx="12"/>
          </p:nvPr>
        </p:nvSpPr>
        <p:spPr>
          <a:xfrm>
            <a:off x="1184972" y="6343600"/>
            <a:ext cx="3699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Google Shape;268;p11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11"/>
          <p:cNvSpPr txBox="1"/>
          <p:nvPr/>
        </p:nvSpPr>
        <p:spPr>
          <a:xfrm>
            <a:off x="1256262" y="6212390"/>
            <a:ext cx="81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"/>
          <p:cNvSpPr txBox="1"/>
          <p:nvPr/>
        </p:nvSpPr>
        <p:spPr>
          <a:xfrm>
            <a:off x="387878" y="41671"/>
            <a:ext cx="8767886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62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50"/>
              </a:spcBef>
              <a:spcAft>
                <a:spcPts val="30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517B"/>
                </a:solidFill>
                <a:latin typeface="Arial"/>
                <a:ea typeface="Arial"/>
                <a:cs typeface="Arial"/>
                <a:sym typeface="Arial"/>
              </a:rPr>
              <a:t>Poskytování garancí a poskytování podnájemního bydlení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1687" y="2341444"/>
            <a:ext cx="1971604" cy="3575093"/>
          </a:xfrm>
          <a:prstGeom prst="rect">
            <a:avLst/>
          </a:prstGeom>
          <a:solidFill>
            <a:srgbClr val="F0E7D6"/>
          </a:solidFill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80198" y="2496755"/>
            <a:ext cx="3228349" cy="344480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1"/>
          <p:cNvSpPr txBox="1"/>
          <p:nvPr/>
        </p:nvSpPr>
        <p:spPr>
          <a:xfrm>
            <a:off x="356400" y="958277"/>
            <a:ext cx="11447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dva možné modely spolupráce </a:t>
            </a:r>
            <a:r>
              <a:rPr lang="cs-CZ" sz="18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poskytovatele s pověřením se </a:t>
            </a: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soukromými vlastníky. </a:t>
            </a:r>
            <a:endParaRPr sz="1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Poskytovatel (nikoli vlastník) získá na tyto činnosti státní příspěvky.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1117977" y="1846373"/>
            <a:ext cx="4253025" cy="45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Poskytování podnájemního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1"/>
          <p:cNvSpPr txBox="1"/>
          <p:nvPr/>
        </p:nvSpPr>
        <p:spPr>
          <a:xfrm>
            <a:off x="6982034" y="1858906"/>
            <a:ext cx="4253025" cy="45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Poskytování garancí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58650" y="6236559"/>
            <a:ext cx="1094276" cy="26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2"/>
          <p:cNvSpPr/>
          <p:nvPr/>
        </p:nvSpPr>
        <p:spPr>
          <a:xfrm>
            <a:off x="0" y="5866033"/>
            <a:ext cx="12192000" cy="991967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266478" y="85729"/>
            <a:ext cx="82017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Poskytování garancí a poskytování podnájemního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7" name="Google Shape;287;p12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8" name="Google Shape;288;p12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"/>
          <p:cNvSpPr txBox="1"/>
          <p:nvPr/>
        </p:nvSpPr>
        <p:spPr>
          <a:xfrm>
            <a:off x="1246755" y="6337502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12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6647" y="1209548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2"/>
          <p:cNvSpPr txBox="1"/>
          <p:nvPr/>
        </p:nvSpPr>
        <p:spPr>
          <a:xfrm>
            <a:off x="1011798" y="1174760"/>
            <a:ext cx="8600016" cy="370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Poskytovatel 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2402" y="3969329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2"/>
          <p:cNvSpPr txBox="1"/>
          <p:nvPr/>
        </p:nvSpPr>
        <p:spPr>
          <a:xfrm>
            <a:off x="965873" y="3903891"/>
            <a:ext cx="8554253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Nájemné – nejvýše v místě obvyklé nájemné (cenové mapy připravované MF).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9773" y="4865037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2"/>
          <p:cNvSpPr txBox="1"/>
          <p:nvPr/>
        </p:nvSpPr>
        <p:spPr>
          <a:xfrm>
            <a:off x="965874" y="4828120"/>
            <a:ext cx="8554253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Předpoklad trvání – 2 roky, možnost prodloužení o 1 rok; poté konec státních příspěvků.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9773" y="5351624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2"/>
          <p:cNvSpPr txBox="1"/>
          <p:nvPr/>
        </p:nvSpPr>
        <p:spPr>
          <a:xfrm>
            <a:off x="965874" y="5314707"/>
            <a:ext cx="8554253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Většina klientů bude čerpat současně asistenci v bydlení.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1189173" y="1528756"/>
            <a:ext cx="8600016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Garantuje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po omezenou dobu vlastníkovi bytu úhradu nájemného, nákladů na služby a škod a popřípadě náhradu, na kterou má vlastník bytu nárok, neodevzdá-li nájemce byt vlastníkovi bytu v den skončení nájmu. Případné výpadky nebo nedoplatky kryje ze státního příspěvku.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Ručení do výše nejméně </a:t>
            </a: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2 nájmů dle cenových map 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(obce max. 4)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Poskytuje další servis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, jak směrem k vlastníkovi bytu, tak k zabydlené domácnosti – zákon stanoví minimální požadavky, volba ohledně zbytku je na poskytovateli.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2402" y="3512660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2"/>
          <p:cNvSpPr txBox="1"/>
          <p:nvPr/>
        </p:nvSpPr>
        <p:spPr>
          <a:xfrm>
            <a:off x="965873" y="3464738"/>
            <a:ext cx="8554253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Poskytovatel </a:t>
            </a: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čerpá na tyto služby příspěvky.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9773" y="4425999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2"/>
          <p:cNvSpPr txBox="1"/>
          <p:nvPr/>
        </p:nvSpPr>
        <p:spPr>
          <a:xfrm>
            <a:off x="965873" y="4375360"/>
            <a:ext cx="8554253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Poskytovatel </a:t>
            </a: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čerpá na tyto služby příspěvky.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3"/>
          <p:cNvSpPr/>
          <p:nvPr/>
        </p:nvSpPr>
        <p:spPr>
          <a:xfrm>
            <a:off x="0" y="5874621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3"/>
          <p:cNvSpPr txBox="1"/>
          <p:nvPr/>
        </p:nvSpPr>
        <p:spPr>
          <a:xfrm>
            <a:off x="316646" y="480300"/>
            <a:ext cx="820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Kontrola kvality bytů – provádí KMB</a:t>
            </a:r>
            <a:endParaRPr sz="2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13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p13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3"/>
          <p:cNvSpPr txBox="1"/>
          <p:nvPr/>
        </p:nvSpPr>
        <p:spPr>
          <a:xfrm>
            <a:off x="1237105" y="6340441"/>
            <a:ext cx="3006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3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3"/>
          <p:cNvSpPr txBox="1"/>
          <p:nvPr/>
        </p:nvSpPr>
        <p:spPr>
          <a:xfrm>
            <a:off x="382323" y="1097575"/>
            <a:ext cx="9978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6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cs-CZ" sz="16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zápis bytu do evidence </a:t>
            </a:r>
            <a:r>
              <a:rPr lang="cs-CZ" sz="16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bude moci požádat </a:t>
            </a:r>
            <a:r>
              <a:rPr lang="cs-CZ" sz="16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poskytovatel podpůrných opatření</a:t>
            </a:r>
            <a:r>
              <a:rPr lang="cs-CZ" sz="16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3"/>
          <p:cNvSpPr txBox="1"/>
          <p:nvPr/>
        </p:nvSpPr>
        <p:spPr>
          <a:xfrm>
            <a:off x="392275" y="1570650"/>
            <a:ext cx="86754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6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KMB byt do evidence zapíše, pokud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  <a:buFont typeface="Calibri"/>
              <a:buAutoNum type="alphaLcParenR"/>
            </a:pPr>
            <a:r>
              <a:rPr lang="cs-CZ" sz="16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je byt </a:t>
            </a:r>
            <a:r>
              <a:rPr lang="cs-CZ" sz="16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způsobilým bytem</a:t>
            </a:r>
            <a:r>
              <a:rPr lang="cs-CZ" sz="16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  <a:buFont typeface="Calibri"/>
              <a:buAutoNum type="alphaLcParenR"/>
            </a:pPr>
            <a:r>
              <a:rPr lang="cs-CZ" sz="16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případné poskytování podpůrného opatření v souvislosti s bytem </a:t>
            </a:r>
            <a:r>
              <a:rPr lang="cs-CZ" sz="16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nezhorší míru sociálního a prostorového vyloučení.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3"/>
          <p:cNvSpPr txBox="1"/>
          <p:nvPr/>
        </p:nvSpPr>
        <p:spPr>
          <a:xfrm>
            <a:off x="392263" y="3191850"/>
            <a:ext cx="860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6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Nejsou-li splněny předpoklady pro zápis bytu do evidence, KMB byt nezapíše.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3"/>
          <p:cNvSpPr txBox="1"/>
          <p:nvPr/>
        </p:nvSpPr>
        <p:spPr>
          <a:xfrm>
            <a:off x="379375" y="3966710"/>
            <a:ext cx="86259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Zápis bytu do evidence – </a:t>
            </a:r>
            <a:r>
              <a:rPr lang="cs-CZ" sz="16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podklad pro řízení o přiznání příspěvku poskytovateli vedené krajským úřadem </a:t>
            </a: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– v rámci řízení se dokládá i nájemní smlouva, aby bylo zřejmé, že </a:t>
            </a:r>
            <a:r>
              <a:rPr lang="cs-CZ" sz="16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sjednané nájemné je nejvýše místně obvyklé nájemné dle cenových map</a:t>
            </a: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, a kontroluje se i </a:t>
            </a:r>
            <a:r>
              <a:rPr lang="cs-CZ" sz="16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minimální délka smlouvy.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4"/>
          <p:cNvSpPr/>
          <p:nvPr/>
        </p:nvSpPr>
        <p:spPr>
          <a:xfrm>
            <a:off x="0" y="5866033"/>
            <a:ext cx="12192000" cy="991967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 txBox="1"/>
          <p:nvPr/>
        </p:nvSpPr>
        <p:spPr>
          <a:xfrm>
            <a:off x="356403" y="399979"/>
            <a:ext cx="820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Asistence v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14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14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4"/>
          <p:cNvSpPr txBox="1"/>
          <p:nvPr/>
        </p:nvSpPr>
        <p:spPr>
          <a:xfrm>
            <a:off x="1256262" y="63407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4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399" y="1345746"/>
            <a:ext cx="442771" cy="31905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4"/>
          <p:cNvSpPr txBox="1"/>
          <p:nvPr/>
        </p:nvSpPr>
        <p:spPr>
          <a:xfrm>
            <a:off x="990986" y="1214369"/>
            <a:ext cx="86001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cs-CZ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Je jedním z podpůrných opatření podle zákona o podpoře v bydlení – s její pomocí si lidé dokáží získané nájemní bydlení udržet.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399" y="1959102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4"/>
          <p:cNvSpPr txBox="1"/>
          <p:nvPr/>
        </p:nvSpPr>
        <p:spPr>
          <a:xfrm>
            <a:off x="969600" y="1930166"/>
            <a:ext cx="8554200" cy="381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cs-CZ" b="1" dirty="0">
                <a:solidFill>
                  <a:srgbClr val="005A75"/>
                </a:solidFill>
              </a:rPr>
              <a:t>A</a:t>
            </a:r>
            <a:r>
              <a:rPr lang="cs-CZ" b="1" i="0" u="none" strike="noStrike" cap="none" dirty="0">
                <a:solidFill>
                  <a:srgbClr val="005A75"/>
                </a:solidFill>
              </a:rPr>
              <a:t>sistenc</a:t>
            </a:r>
            <a:r>
              <a:rPr lang="cs-CZ" b="1" dirty="0">
                <a:solidFill>
                  <a:srgbClr val="005A75"/>
                </a:solidFill>
              </a:rPr>
              <a:t>e</a:t>
            </a:r>
            <a:r>
              <a:rPr lang="cs-CZ" b="1" i="0" u="none" strike="noStrike" cap="none" dirty="0">
                <a:solidFill>
                  <a:srgbClr val="005A75"/>
                </a:solidFill>
              </a:rPr>
              <a:t> v bydlení a sociální služb</a:t>
            </a:r>
            <a:r>
              <a:rPr lang="cs-CZ" b="1" dirty="0">
                <a:solidFill>
                  <a:srgbClr val="005A75"/>
                </a:solidFill>
              </a:rPr>
              <a:t>a se liší</a:t>
            </a:r>
            <a:r>
              <a:rPr lang="cs-CZ" b="1" i="0" u="none" strike="noStrike" cap="none" dirty="0">
                <a:solidFill>
                  <a:srgbClr val="005A75"/>
                </a:solidFill>
              </a:rPr>
              <a:t> rozsahem činností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lang="cs-CZ" sz="1300" dirty="0">
              <a:solidFill>
                <a:srgbClr val="005A75"/>
              </a:solidFill>
            </a:endParaRP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Mnohem vyšší míra a intenzita výkonu </a:t>
            </a:r>
            <a:r>
              <a:rPr lang="cs-CZ" sz="1300" b="1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kontroly</a:t>
            </a:r>
            <a:r>
              <a:rPr lang="cs-CZ" sz="13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  než v sociálních službách -  logika zákona: je nutno zohlednit </a:t>
            </a:r>
            <a:r>
              <a:rPr lang="cs-CZ" sz="1300" b="1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nejen zájem klienta, ale také zájem</a:t>
            </a:r>
            <a:r>
              <a:rPr lang="cs-CZ" sz="13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 obce/pronajímatele/majitele bytu a zájem okolí /sousedství. Pokud chce klient využívat podpůrná opatření, </a:t>
            </a:r>
            <a:r>
              <a:rPr lang="cs-CZ" sz="1300" b="1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musí akceptovat </a:t>
            </a:r>
            <a:r>
              <a:rPr lang="cs-CZ" sz="13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všechna, která jsou pro něj vhodná – vč. asistence.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Asistence se specializuje na řešení bytové tísně/nouze</a:t>
            </a:r>
            <a:r>
              <a:rPr lang="cs-CZ" sz="13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, ne na začleňování jako celek, jako zákon o sociálních službách.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Nabídka v sobě </a:t>
            </a:r>
            <a:r>
              <a:rPr lang="cs-CZ" sz="1300" b="1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kumuluje logiku prevence a péče </a:t>
            </a:r>
            <a:r>
              <a:rPr lang="cs-CZ" sz="13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do jednoho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Personální zajištění a materiálně technické zajištění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Přesah výkonu mimo rozsah činností sociálních služeb</a:t>
            </a:r>
          </a:p>
          <a:p>
            <a:pPr marL="6302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Nejen podpora, ale i pomoc s realizací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lang="cs-CZ" sz="1350" b="0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cs-CZ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 novelizaci ZSS se předpokládá začlenění asistence do ZSS.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399" y="5337913"/>
            <a:ext cx="442771" cy="348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4"/>
          <p:cNvSpPr/>
          <p:nvPr/>
        </p:nvSpPr>
        <p:spPr>
          <a:xfrm>
            <a:off x="0" y="5866033"/>
            <a:ext cx="12192000" cy="991967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 txBox="1"/>
          <p:nvPr/>
        </p:nvSpPr>
        <p:spPr>
          <a:xfrm>
            <a:off x="356403" y="399979"/>
            <a:ext cx="820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Asistence v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14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14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4"/>
          <p:cNvSpPr txBox="1"/>
          <p:nvPr/>
        </p:nvSpPr>
        <p:spPr>
          <a:xfrm>
            <a:off x="1256262" y="63407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4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400" y="1154416"/>
            <a:ext cx="442771" cy="31905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4"/>
          <p:cNvSpPr txBox="1"/>
          <p:nvPr/>
        </p:nvSpPr>
        <p:spPr>
          <a:xfrm>
            <a:off x="944299" y="944633"/>
            <a:ext cx="8554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cs-CZ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Asistencí je odborná dlouhodobá a individualizovaná činnost za účelem udržení vyhovujícího bydlení zahrnující podporu a pomoc </a:t>
            </a:r>
            <a:r>
              <a:rPr lang="cs-CZ" b="1" dirty="0">
                <a:solidFill>
                  <a:srgbClr val="005A75"/>
                </a:solidFill>
              </a:rPr>
              <a:t>nájemcům v těchto oblastech:</a:t>
            </a:r>
            <a:endParaRPr b="1" dirty="0">
              <a:solidFill>
                <a:srgbClr val="005A75"/>
              </a:solidFill>
            </a:endParaRPr>
          </a:p>
        </p:txBody>
      </p:sp>
      <p:sp>
        <p:nvSpPr>
          <p:cNvPr id="344" name="Google Shape;344;p14"/>
          <p:cNvSpPr txBox="1"/>
          <p:nvPr/>
        </p:nvSpPr>
        <p:spPr>
          <a:xfrm>
            <a:off x="1073996" y="1674021"/>
            <a:ext cx="8787900" cy="384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350"/>
              <a:buChar char="●"/>
            </a:pPr>
            <a:r>
              <a:rPr lang="cs-CZ" sz="135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zajištění finančních prostředků k udržení vyhovujícího bydlení </a:t>
            </a:r>
            <a:r>
              <a:rPr lang="cs-CZ" sz="135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a nakládání s nimi,</a:t>
            </a:r>
          </a:p>
          <a:p>
            <a:pPr marL="457200" marR="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350"/>
              <a:buChar char="●"/>
            </a:pPr>
            <a:r>
              <a:rPr lang="cs-CZ" sz="135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řešení zadlužení</a:t>
            </a:r>
            <a:r>
              <a:rPr lang="cs-CZ" sz="135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, které ohrožuje udržení vyhovujícího bydlení, </a:t>
            </a:r>
          </a:p>
          <a:p>
            <a:pPr marL="457200" marR="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350"/>
              <a:buChar char="●"/>
            </a:pPr>
            <a:r>
              <a:rPr lang="cs-CZ" sz="135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zajištění </a:t>
            </a:r>
            <a:r>
              <a:rPr lang="cs-CZ" sz="135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sociálních služeb </a:t>
            </a:r>
            <a:r>
              <a:rPr lang="cs-CZ" sz="135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podle zákona o sociálních službách (ve smyslu propojení s poskytovateli těchto služeb) a </a:t>
            </a:r>
            <a:r>
              <a:rPr lang="cs-CZ" sz="135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dalších služeb potřebných k udržení vyhovujícího bydlení </a:t>
            </a:r>
            <a:r>
              <a:rPr lang="cs-CZ" sz="135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(např. dodávky energií), </a:t>
            </a:r>
          </a:p>
          <a:p>
            <a:pPr marL="457200" marR="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350"/>
              <a:buChar char="●"/>
            </a:pPr>
            <a:r>
              <a:rPr lang="cs-CZ" sz="135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navázání nebo udržení </a:t>
            </a:r>
            <a:r>
              <a:rPr lang="cs-CZ" sz="135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sociálních vazeb</a:t>
            </a:r>
            <a:r>
              <a:rPr lang="cs-CZ" sz="135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potřebných k udržení vyhovujícího bydlení, včetně dosahování a udržování dobrých </a:t>
            </a:r>
            <a:r>
              <a:rPr lang="cs-CZ" sz="135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sousedských vztahů </a:t>
            </a:r>
            <a:r>
              <a:rPr lang="cs-CZ" sz="135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a řešení případných sousedských sporů, </a:t>
            </a:r>
          </a:p>
          <a:p>
            <a:pPr marL="457200" marR="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350"/>
              <a:buChar char="●"/>
            </a:pPr>
            <a:r>
              <a:rPr lang="cs-CZ" sz="135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hospodárné užívání bytu</a:t>
            </a:r>
            <a:r>
              <a:rPr lang="cs-CZ" sz="135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, které nevede k jeho nadměrnému opotřebení, a </a:t>
            </a:r>
            <a:r>
              <a:rPr lang="cs-CZ" sz="135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udržování bytu ve vyhovujícím stavu.  </a:t>
            </a:r>
          </a:p>
          <a:p>
            <a:pPr marL="142875">
              <a:lnSpc>
                <a:spcPct val="150000"/>
              </a:lnSpc>
              <a:buClr>
                <a:srgbClr val="005A75"/>
              </a:buClr>
              <a:buSzPts val="1350"/>
            </a:pPr>
            <a:r>
              <a:rPr lang="cs-CZ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+ specifikace </a:t>
            </a:r>
            <a:r>
              <a:rPr lang="cs-CZ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úkonů ve vyhlášce </a:t>
            </a:r>
            <a:r>
              <a:rPr lang="cs-CZ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+ standardy kvality</a:t>
            </a:r>
          </a:p>
          <a:p>
            <a:pPr marL="457200" marR="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350"/>
              <a:buChar char="●"/>
            </a:pPr>
            <a:endParaRPr lang="cs-CZ" sz="1350" b="1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350"/>
              <a:buChar char="●"/>
            </a:pPr>
            <a:endParaRPr lang="cs-CZ" sz="1350" b="0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005A75"/>
              </a:solidFill>
            </a:endParaRPr>
          </a:p>
        </p:txBody>
      </p:sp>
      <p:pic>
        <p:nvPicPr>
          <p:cNvPr id="345" name="Google Shape;34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400" y="5067356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4"/>
          <p:cNvSpPr txBox="1"/>
          <p:nvPr/>
        </p:nvSpPr>
        <p:spPr>
          <a:xfrm>
            <a:off x="944299" y="4785819"/>
            <a:ext cx="85542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cs-CZ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Asistenci je možné čerpat </a:t>
            </a:r>
            <a:r>
              <a:rPr lang="cs-CZ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max. 3 roky </a:t>
            </a:r>
            <a:r>
              <a:rPr lang="cs-CZ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(přezkoumání potřebnosti vždy po roce).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cs-CZ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Zákon specifikuje pracovníky asistence (sociální pracovník, odborný pracovník, asistenční pracovník a pomocný pracovník)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cs-CZ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cs-CZ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622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5"/>
          <p:cNvSpPr txBox="1">
            <a:spLocks noGrp="1"/>
          </p:cNvSpPr>
          <p:nvPr>
            <p:ph type="sldNum" idx="12"/>
          </p:nvPr>
        </p:nvSpPr>
        <p:spPr>
          <a:xfrm>
            <a:off x="1176323" y="6352225"/>
            <a:ext cx="3870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Google Shape;352;p15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3" name="Google Shape;353;p15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5"/>
          <p:cNvSpPr txBox="1"/>
          <p:nvPr/>
        </p:nvSpPr>
        <p:spPr>
          <a:xfrm>
            <a:off x="356400" y="127573"/>
            <a:ext cx="5334537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5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517B"/>
                </a:solidFill>
                <a:latin typeface="+mn-lt"/>
                <a:ea typeface="Arial"/>
                <a:cs typeface="Arial"/>
                <a:sym typeface="Arial"/>
              </a:rPr>
              <a:t>Role krajského úřadu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5"/>
          <p:cNvSpPr txBox="1"/>
          <p:nvPr/>
        </p:nvSpPr>
        <p:spPr>
          <a:xfrm>
            <a:off x="356400" y="1241839"/>
            <a:ext cx="8953855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800"/>
              <a:buFont typeface="Calibri"/>
              <a:buAutoNum type="arabicPeriod"/>
            </a:pPr>
            <a:r>
              <a:rPr lang="cs-CZ" sz="1800" b="1" i="0" u="none" strike="noStrike" cap="none" dirty="0">
                <a:solidFill>
                  <a:srgbClr val="005A75"/>
                </a:solidFill>
                <a:latin typeface="+mn-lt"/>
                <a:ea typeface="Arial"/>
                <a:cs typeface="Arial"/>
                <a:sym typeface="Arial"/>
              </a:rPr>
              <a:t>Nadřízený správní orgán </a:t>
            </a:r>
            <a:r>
              <a:rPr lang="cs-CZ" sz="1800" b="0" i="0" u="none" strike="noStrike" cap="none" dirty="0">
                <a:solidFill>
                  <a:srgbClr val="005A75"/>
                </a:solidFill>
                <a:latin typeface="+mn-lt"/>
                <a:ea typeface="Arial"/>
                <a:cs typeface="Arial"/>
                <a:sym typeface="Arial"/>
              </a:rPr>
              <a:t>vůči KMB.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28625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800"/>
              <a:buFont typeface="Calibri"/>
              <a:buAutoNum type="arabicPeriod"/>
            </a:pPr>
            <a:r>
              <a:rPr lang="cs-CZ" sz="1800" b="1" i="0" u="none" strike="noStrike" cap="none" dirty="0">
                <a:solidFill>
                  <a:srgbClr val="005A75"/>
                </a:solidFill>
                <a:latin typeface="+mn-lt"/>
                <a:ea typeface="Arial"/>
                <a:cs typeface="Arial"/>
                <a:sym typeface="Arial"/>
              </a:rPr>
              <a:t>Pověření - </a:t>
            </a:r>
            <a:r>
              <a:rPr lang="cs-CZ" sz="1800" b="0" i="0" u="none" strike="noStrike" cap="none" dirty="0">
                <a:solidFill>
                  <a:srgbClr val="005A75"/>
                </a:solidFill>
                <a:latin typeface="+mn-lt"/>
                <a:ea typeface="Arial"/>
                <a:cs typeface="Arial"/>
                <a:sym typeface="Arial"/>
              </a:rPr>
              <a:t>Krajský úřad uděluje či odebírá pověření k poskytování: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828675" marR="0" lvl="1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rgbClr val="005A75"/>
                </a:solidFill>
                <a:latin typeface="+mn-lt"/>
                <a:ea typeface="Arial"/>
                <a:cs typeface="Arial"/>
                <a:sym typeface="Arial"/>
              </a:rPr>
              <a:t>asistence v bydlení,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828675" marR="0" lvl="1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rgbClr val="005A75"/>
                </a:solidFill>
                <a:latin typeface="+mn-lt"/>
                <a:ea typeface="Arial"/>
                <a:cs typeface="Arial"/>
                <a:sym typeface="Arial"/>
              </a:rPr>
              <a:t>garancí a podnájemního bydlení (soukromé byty),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828675" marR="0" lvl="1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800"/>
              <a:buFont typeface="Arial"/>
              <a:buChar char="•"/>
            </a:pPr>
            <a:r>
              <a:rPr lang="cs-CZ" sz="1800" b="0" i="0" u="none" strike="noStrike" cap="none" dirty="0">
                <a:solidFill>
                  <a:srgbClr val="005A75"/>
                </a:solidFill>
                <a:latin typeface="+mn-lt"/>
                <a:ea typeface="Arial"/>
                <a:cs typeface="Arial"/>
                <a:sym typeface="Arial"/>
              </a:rPr>
              <a:t>podporovaného obecního bydlení.</a:t>
            </a:r>
            <a:endParaRPr sz="1800" b="1" i="0" u="none" strike="noStrike" cap="none" dirty="0">
              <a:solidFill>
                <a:srgbClr val="005A75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28625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800"/>
              <a:buFont typeface="Calibri"/>
              <a:buAutoNum type="arabicPeriod"/>
            </a:pPr>
            <a:r>
              <a:rPr lang="cs-CZ" sz="1800" b="1" i="0" u="none" strike="noStrike" cap="none" dirty="0">
                <a:solidFill>
                  <a:srgbClr val="005A75"/>
                </a:solidFill>
                <a:latin typeface="+mn-lt"/>
                <a:ea typeface="Arial"/>
                <a:cs typeface="Arial"/>
                <a:sym typeface="Arial"/>
              </a:rPr>
              <a:t>Výplata státních příspěvků na podpůrná opatření.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28625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800"/>
              <a:buFont typeface="Calibri"/>
              <a:buAutoNum type="arabicPeriod"/>
            </a:pPr>
            <a:r>
              <a:rPr lang="cs-CZ" sz="1800" b="1" i="0" u="none" strike="noStrike" cap="none" dirty="0">
                <a:solidFill>
                  <a:srgbClr val="005A75"/>
                </a:solidFill>
                <a:latin typeface="+mn-lt"/>
                <a:ea typeface="Arial"/>
                <a:cs typeface="Arial"/>
                <a:sym typeface="Arial"/>
              </a:rPr>
              <a:t>Doplňkově - kontrola ve vztahu k poskytování podpůrných opatření (vykonává hlavně KMB).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8650" y="6236559"/>
            <a:ext cx="1094276" cy="26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29;p14">
            <a:extLst>
              <a:ext uri="{FF2B5EF4-FFF2-40B4-BE49-F238E27FC236}">
                <a16:creationId xmlns:a16="http://schemas.microsoft.com/office/drawing/2014/main" id="{B4ABB351-C003-A715-484D-ACBDB2A673A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"/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7"/>
          <p:cNvSpPr txBox="1"/>
          <p:nvPr/>
        </p:nvSpPr>
        <p:spPr>
          <a:xfrm>
            <a:off x="240588" y="173658"/>
            <a:ext cx="8201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Pověření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p17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2" name="Google Shape;382;p17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7"/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17" descr="Obsah obrázku text, Písmo, Grafika, symbol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3936" y="2421323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3938" y="1471930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7"/>
          <p:cNvSpPr txBox="1"/>
          <p:nvPr/>
        </p:nvSpPr>
        <p:spPr>
          <a:xfrm>
            <a:off x="811996" y="946320"/>
            <a:ext cx="10738579" cy="509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indent="0" algn="just" rtl="0" fontAlgn="base">
              <a:buNone/>
            </a:pPr>
            <a:r>
              <a:rPr lang="cs-CZ" sz="16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Každý poskytovatel podpůrného opatření musí krajský úřad požádat o pověření </a:t>
            </a:r>
          </a:p>
          <a:p>
            <a:pPr marL="85725" indent="0" algn="just" rtl="0" fontAlgn="base">
              <a:buNone/>
            </a:pPr>
            <a:endParaRPr lang="cs-CZ" sz="1600" dirty="0">
              <a:solidFill>
                <a:srgbClr val="005A75"/>
              </a:solidFill>
              <a:ea typeface="Roboto Condensed"/>
              <a:cs typeface="Roboto Condensed"/>
              <a:sym typeface="Roboto Condensed"/>
            </a:endParaRPr>
          </a:p>
          <a:p>
            <a:pPr marL="85725" indent="0" algn="just">
              <a:buNone/>
            </a:pPr>
            <a:r>
              <a:rPr lang="cs-CZ" sz="1800" b="1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Pověření k poskytování podporovaného obecního bydlení</a:t>
            </a:r>
          </a:p>
          <a:p>
            <a:pPr marL="371475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může získat obec, kraj, příspěvková </a:t>
            </a:r>
            <a:r>
              <a:rPr lang="cs-CZ" sz="1400" dirty="0" err="1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org</a:t>
            </a:r>
            <a:r>
              <a:rPr lang="cs-CZ" sz="14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., právnické osoby, jejímiž členy jsou pouze dříve uvedení</a:t>
            </a:r>
          </a:p>
          <a:p>
            <a:pPr marL="371475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podmínky bezúhonnost a nesmí trvat doba, po kterou nemůže být žadateli uděleno pověření (po sankčním odebrání)</a:t>
            </a:r>
          </a:p>
          <a:p>
            <a:pPr marL="371475" indent="-285750" algn="just"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005A75"/>
              </a:solidFill>
              <a:ea typeface="Roboto Condensed"/>
              <a:cs typeface="Roboto Condensed"/>
              <a:sym typeface="Roboto Condensed"/>
            </a:endParaRPr>
          </a:p>
          <a:p>
            <a:pPr marL="85725" indent="0" algn="just" rtl="0" fontAlgn="base">
              <a:buNone/>
            </a:pPr>
            <a:r>
              <a:rPr lang="cs-CZ" sz="1800" b="1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Pověření k poskytování garancí a podnájemního bydlení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podmínky jako u POB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mohou získat osoby jako u POB; 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dále mohou získat registr. </a:t>
            </a:r>
            <a:r>
              <a:rPr lang="cs-CZ" sz="1400" dirty="0" err="1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poskyt</a:t>
            </a:r>
            <a:r>
              <a:rPr lang="cs-CZ" sz="14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. soc. služeb; ostatní právnické osoby - stanovena nezbytná kvalifikace (nejméně 3 roky živnost realitní zprostředkování nebo správa a udržování nemovitostí) a pověřování ve 2 stupních:</a:t>
            </a:r>
          </a:p>
          <a:p>
            <a:pPr lvl="1" algn="just"/>
            <a:r>
              <a:rPr lang="cs-CZ" sz="1000" b="1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Základní pověření</a:t>
            </a:r>
            <a:r>
              <a:rPr lang="cs-CZ" sz="10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 (čerpání příspěvků pro max. 10 bytů)</a:t>
            </a:r>
          </a:p>
          <a:p>
            <a:pPr lvl="1" algn="just"/>
            <a:r>
              <a:rPr lang="cs-CZ" sz="1000" b="1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Rozšířené pověření </a:t>
            </a:r>
            <a:r>
              <a:rPr lang="cs-CZ" sz="10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(bez omezení počtu bytů, na které lze čerpat příspěvek) – může žádat obec (aj.) bez dalších podmínek; ostatní právnické osoby po splnění dalších podmínek (alespoň v 8 bytech po dobu alespoň 6 měsíců poskytuje podpůrné opatření a nedopustila se hrubého porušení povinností dle tohoto zákona); stávající garanti dokládají praxi – podmínky v přechodných ustanoveních (§ 164)</a:t>
            </a:r>
          </a:p>
          <a:p>
            <a:pPr lvl="1" algn="just"/>
            <a:endParaRPr lang="cs-CZ" sz="1000" dirty="0">
              <a:solidFill>
                <a:srgbClr val="005A75"/>
              </a:solidFill>
              <a:ea typeface="Roboto Condensed"/>
              <a:cs typeface="Roboto Condensed"/>
              <a:sym typeface="Roboto Condensed"/>
            </a:endParaRPr>
          </a:p>
          <a:p>
            <a:pPr marL="85725" indent="0" algn="just">
              <a:buNone/>
            </a:pPr>
            <a:r>
              <a:rPr lang="cs-CZ" sz="1800" b="1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Pověření k poskytování asistence</a:t>
            </a:r>
            <a:endParaRPr lang="cs-CZ" sz="1800" dirty="0">
              <a:solidFill>
                <a:srgbClr val="005A75"/>
              </a:solidFill>
              <a:ea typeface="Roboto Condensed"/>
              <a:cs typeface="Roboto Condensed"/>
              <a:sym typeface="Roboto Condensed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podmínky jako u POB, doložení údajů o asistenci, odborné způsobilosti pracovníků asistence, oprávnění užívat prostory provozovny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jednodušší než registrace soc. služby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5A75"/>
                </a:solidFill>
                <a:ea typeface="Roboto Condensed"/>
                <a:cs typeface="Roboto Condensed"/>
                <a:sym typeface="Roboto Condensed"/>
              </a:rPr>
              <a:t>mohou získat osoby jako POB; dále: registrovaný poskytovatel soc. služeb; právnická osoba, která v posledních 5 letech poskytovala alespoň 3 roky obdobné služby aspoň 10 klientům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387;p17">
            <a:extLst>
              <a:ext uri="{FF2B5EF4-FFF2-40B4-BE49-F238E27FC236}">
                <a16:creationId xmlns:a16="http://schemas.microsoft.com/office/drawing/2014/main" id="{5044E884-84B0-1E9B-48D0-2F3A39929FE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3937" y="4312754"/>
            <a:ext cx="442771" cy="348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579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7"/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7"/>
          <p:cNvSpPr txBox="1"/>
          <p:nvPr/>
        </p:nvSpPr>
        <p:spPr>
          <a:xfrm>
            <a:off x="316646" y="644400"/>
            <a:ext cx="8201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Financování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p17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2" name="Google Shape;382;p17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7"/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17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400" y="2510917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400" y="1428724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7"/>
          <p:cNvSpPr txBox="1"/>
          <p:nvPr/>
        </p:nvSpPr>
        <p:spPr>
          <a:xfrm>
            <a:off x="1068424" y="1380460"/>
            <a:ext cx="860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Kontaktní místa pro bydlení a činnost krajských úřadů: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7"/>
          <p:cNvSpPr txBox="1"/>
          <p:nvPr/>
        </p:nvSpPr>
        <p:spPr>
          <a:xfrm>
            <a:off x="1068425" y="2474025"/>
            <a:ext cx="9534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Asistence, poskytování garancí, poskytování podnájemního bydlení, obecní podporované bydlení: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7"/>
          <p:cNvSpPr txBox="1"/>
          <p:nvPr/>
        </p:nvSpPr>
        <p:spPr>
          <a:xfrm>
            <a:off x="1045542" y="1862636"/>
            <a:ext cx="8600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  <a:buFont typeface="Arial"/>
              <a:buChar char="•"/>
            </a:pPr>
            <a:r>
              <a:rPr lang="cs-CZ" sz="16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příspěvek na výkon státní správy v přenesené působnosti (viz  Příloha 4 RIA).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7"/>
          <p:cNvSpPr txBox="1"/>
          <p:nvPr/>
        </p:nvSpPr>
        <p:spPr>
          <a:xfrm>
            <a:off x="1045492" y="2895084"/>
            <a:ext cx="86001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  <a:buFont typeface="Arial"/>
              <a:buChar char="•"/>
            </a:pPr>
            <a:r>
              <a:rPr lang="cs-CZ" sz="16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transfer ze státního rozpočtu, příspěvky na tyto činnosti vyplácejí poskytovatelům krajské úřady</a:t>
            </a: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na základě doložení podkladů definovaných zákonem;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výkonové financování (za každou podporovanou osobu nebo za poskytnutý byt),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žádají poskytovatelé s pověřením.</a:t>
            </a:r>
            <a:endParaRPr sz="1600" b="1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17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6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5866033"/>
            <a:ext cx="12192000" cy="991967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sldNum" idx="12"/>
          </p:nvPr>
        </p:nvSpPr>
        <p:spPr>
          <a:xfrm>
            <a:off x="1258856" y="6344328"/>
            <a:ext cx="125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2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2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298865" y="386499"/>
            <a:ext cx="87678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4000" b="1" i="0" u="none" strike="noStrike" cap="none">
                <a:solidFill>
                  <a:srgbClr val="00517B"/>
                </a:solidFill>
                <a:latin typeface="Arial"/>
                <a:ea typeface="Arial"/>
                <a:cs typeface="Arial"/>
                <a:sym typeface="Arial"/>
              </a:rPr>
              <a:t>Komu zákon pomůže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5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b="1" i="0" u="none" strike="noStrike" cap="none">
                <a:solidFill>
                  <a:srgbClr val="003357"/>
                </a:solidFill>
                <a:latin typeface="Arial"/>
                <a:ea typeface="Arial"/>
                <a:cs typeface="Arial"/>
                <a:sym typeface="Arial"/>
              </a:rPr>
              <a:t>Osoby v bytové nouzi (154 000 osob)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923" y="1575763"/>
            <a:ext cx="7953957" cy="424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05126" y="4232879"/>
            <a:ext cx="2654568" cy="108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Obsah obrázku text, Písmo, Grafika, symbol&#10;&#10;Popis byl vytvořen automatick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"/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7"/>
          <p:cNvSpPr txBox="1"/>
          <p:nvPr/>
        </p:nvSpPr>
        <p:spPr>
          <a:xfrm>
            <a:off x="356400" y="69635"/>
            <a:ext cx="8201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Financování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p17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2" name="Google Shape;382;p17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7"/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17" descr="Obsah obrázku text, Písmo, Grafika, symbol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7"/>
          <p:cNvSpPr txBox="1"/>
          <p:nvPr/>
        </p:nvSpPr>
        <p:spPr>
          <a:xfrm>
            <a:off x="356399" y="624414"/>
            <a:ext cx="913876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Možnost čerpat základní sazby příspěvků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cs-CZ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U (pouze) asistence u jakékoli osoby se zapsanou potřebou asistence (bez ohledu na zvláštní potřebnost)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lang="cs-CZ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U bytových podpůrných opatření (/v kombinaci s asistencí) </a:t>
            </a:r>
            <a:r>
              <a:rPr lang="cs-CZ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jen u osoby zvláště potřebné </a:t>
            </a:r>
            <a:r>
              <a:rPr lang="cs-CZ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(pouze pokud by žádná nebyla, je možné čerpat i u ostatních – vydává se potvrzení o nepotřebnosti bytu pro zvl. potřebnou osobu)</a:t>
            </a:r>
          </a:p>
        </p:txBody>
      </p:sp>
      <p:sp>
        <p:nvSpPr>
          <p:cNvPr id="391" name="Google Shape;391;p17"/>
          <p:cNvSpPr txBox="1"/>
          <p:nvPr/>
        </p:nvSpPr>
        <p:spPr>
          <a:xfrm>
            <a:off x="356400" y="5297741"/>
            <a:ext cx="91387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</a:pPr>
            <a:r>
              <a:rPr lang="cs-CZ" sz="1600" b="1" dirty="0">
                <a:solidFill>
                  <a:srgbClr val="005A75"/>
                </a:solidFill>
              </a:rPr>
              <a:t>M</a:t>
            </a:r>
            <a:r>
              <a:rPr lang="cs-CZ" sz="16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ožnost bonifikace + 20 % nebo + 40 % </a:t>
            </a: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 základní sazbě v zákonem stanovených případech.</a:t>
            </a:r>
            <a:endParaRPr lang="cs-CZ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Google Shape;404;p18">
            <a:extLst>
              <a:ext uri="{FF2B5EF4-FFF2-40B4-BE49-F238E27FC236}">
                <a16:creationId xmlns:a16="http://schemas.microsoft.com/office/drawing/2014/main" id="{9F34B9B4-C67D-1AB8-D890-1FA66EDF6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986481"/>
              </p:ext>
            </p:extLst>
          </p:nvPr>
        </p:nvGraphicFramePr>
        <p:xfrm>
          <a:off x="992624" y="2382591"/>
          <a:ext cx="8502538" cy="2872855"/>
        </p:xfrm>
        <a:graphic>
          <a:graphicData uri="http://schemas.openxmlformats.org/drawingml/2006/table">
            <a:tbl>
              <a:tblPr>
                <a:noFill/>
                <a:tableStyleId>{56AAAA84-C7BF-495B-AA2B-9CCD1904EBCE}</a:tableStyleId>
              </a:tblPr>
              <a:tblGrid>
                <a:gridCol w="458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4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Typ příspěvku</a:t>
                      </a:r>
                      <a:endParaRPr sz="1400" b="0" i="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125" marR="48125" marT="24075" marB="240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Navrhovaná výše dle RIA a tezí vyhlášek</a:t>
                      </a:r>
                      <a:endParaRPr sz="1400" b="0" i="0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125" marR="48125" marT="24075" marB="240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5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Asistence v bydlení</a:t>
                      </a:r>
                      <a:r>
                        <a:rPr lang="cs-CZ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85 000 Kč na 1 případ /rok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Příspěvek na správu</a:t>
                      </a:r>
                      <a:r>
                        <a:rPr lang="cs-CZ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7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1-50 bytů: 18 tis./byt/rok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l-PL" sz="1400" u="none" strike="noStrike" cap="none" dirty="0">
                          <a:latin typeface="+mn-lt"/>
                        </a:rPr>
                        <a:t>51 a více bytů: 12 tis./byt/rok</a:t>
                      </a:r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2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Navýšení příspěvku na správu při první výplatě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pro Prahu a Brno: 20 tis./byt jednorázově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Calibri"/>
                          <a:sym typeface="Calibri"/>
                        </a:rPr>
                        <a:t>pro zbytek ČR: 13 tis./byt jednorázově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5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Příspěvek na poskytování podnájemního bydlení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Calibri"/>
                          <a:sym typeface="Calibri"/>
                        </a:rPr>
                        <a:t>NEBO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Calibri"/>
                          <a:sym typeface="Calibri"/>
                        </a:rPr>
                        <a:t>Příspěvek na poskytování garancí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7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pro Prahu a Brno: 40 tis./byt/ ročně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Calibri"/>
                          <a:sym typeface="Calibri"/>
                        </a:rPr>
                        <a:t>pro zbytek ČR: 30 tis./byt/ročně</a:t>
                      </a:r>
                      <a:endParaRPr lang="cs-CZ" sz="1400" u="none" strike="noStrike" cap="none" dirty="0">
                        <a:latin typeface="+mn-lt"/>
                      </a:endParaRPr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Příspěvek na poskytování obecního podporovaného bydlení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pro Prahu a Brno: 58 tis./byt/ ročně</a:t>
                      </a: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Calibri"/>
                          <a:sym typeface="Calibri"/>
                        </a:rPr>
                        <a:t>pro zbytek ČR: 48 tis./byt/ročně</a:t>
                      </a:r>
                      <a:endParaRPr lang="cs-CZ" sz="1400" u="none" strike="noStrike" cap="none" dirty="0">
                        <a:latin typeface="+mn-lt"/>
                      </a:endParaRPr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469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7"/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7"/>
          <p:cNvSpPr txBox="1"/>
          <p:nvPr/>
        </p:nvSpPr>
        <p:spPr>
          <a:xfrm>
            <a:off x="356400" y="335467"/>
            <a:ext cx="8201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Zvláště potřebné osoby</a:t>
            </a:r>
            <a:endParaRPr lang="cs-CZ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p17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2" name="Google Shape;382;p17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7"/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17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7"/>
          <p:cNvSpPr txBox="1"/>
          <p:nvPr/>
        </p:nvSpPr>
        <p:spPr>
          <a:xfrm>
            <a:off x="389425" y="1110059"/>
            <a:ext cx="916924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Osoba je zvláště potřebná</a:t>
            </a: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pokud splňuje některou z těchto podmínek: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a) přísluší nejméně k jedné ze skupin zvláště potřebných osob podle přílohy č. 4 k tomuto zákonu,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b) má 3 roky v evidenci zapsán údaj o potřebě bytového podpůrného opatření a nedošlo k uspokojení bytové potřeby,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c) nedostatek vyhovujícího bydlení pro ni představuje bezprostřední ohrožení jejího života nebo zdraví.</a:t>
            </a:r>
          </a:p>
        </p:txBody>
      </p:sp>
      <p:sp>
        <p:nvSpPr>
          <p:cNvPr id="391" name="Google Shape;391;p17"/>
          <p:cNvSpPr txBox="1"/>
          <p:nvPr/>
        </p:nvSpPr>
        <p:spPr>
          <a:xfrm>
            <a:off x="389425" y="2819795"/>
            <a:ext cx="86001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</a:pPr>
            <a:r>
              <a:rPr lang="cs-CZ" sz="14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Příloha č. 4 zákona: 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</a:pPr>
            <a:endParaRPr lang="cs-CZ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ulka 4">
            <a:extLst>
              <a:ext uri="{FF2B5EF4-FFF2-40B4-BE49-F238E27FC236}">
                <a16:creationId xmlns:a16="http://schemas.microsoft.com/office/drawing/2014/main" id="{315EC8B4-BA00-A13F-B531-58098F6CA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48719"/>
              </p:ext>
            </p:extLst>
          </p:nvPr>
        </p:nvGraphicFramePr>
        <p:xfrm>
          <a:off x="486284" y="3289046"/>
          <a:ext cx="840638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939">
                  <a:extLst>
                    <a:ext uri="{9D8B030D-6E8A-4147-A177-3AD203B41FA5}">
                      <a16:colId xmlns:a16="http://schemas.microsoft.com/office/drawing/2014/main" val="1979857805"/>
                    </a:ext>
                  </a:extLst>
                </a:gridCol>
                <a:gridCol w="4246443">
                  <a:extLst>
                    <a:ext uri="{9D8B030D-6E8A-4147-A177-3AD203B41FA5}">
                      <a16:colId xmlns:a16="http://schemas.microsoft.com/office/drawing/2014/main" val="1024008971"/>
                    </a:ext>
                  </a:extLst>
                </a:gridCol>
              </a:tblGrid>
              <a:tr h="31711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Ohrožené děti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Zranitelní mladí dospělí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Osoby se zdravotním postižením nebo se závažnými zdravotními potížemi  (vč. podskupiny osob se závažnými zdravotními potížemi duševní nebo závislostní povahy)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Oběti domácího násilí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Ohrožení samoživitelé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Osoby v domácnosti s více dětmi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Osoby ve výkonu trestu odnětí svobody nebo vazby a osoby po propuštění z výkonu trestu odnětí svobody nebo vazby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Osaměle žijící osoby starší 65 let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Osoby před opuštěním pobytového zařízení sociální služby nebo lůžkové péče ve zdravotnickém zařízení a osoby nedávno opustivší pobytové zařízení sociální služby nebo lůžkovou péči ve zdravotnickém zařízení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Oběti trestného činu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Váleční veteráni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Osoby diskriminované na trhu s bydlením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Osoby bez střechy a osoby bez bytu (</a:t>
                      </a:r>
                      <a:r>
                        <a:rPr lang="cs-CZ" sz="1200" b="0" dirty="0" err="1">
                          <a:solidFill>
                            <a:srgbClr val="005A75"/>
                          </a:solidFill>
                        </a:rPr>
                        <a:t>spec</a:t>
                      </a: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. podskupina osob bez střechy)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Osoby v dlouhodobé bytové nouzi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dirty="0">
                          <a:solidFill>
                            <a:srgbClr val="005A75"/>
                          </a:solidFill>
                        </a:rPr>
                        <a:t>Osoby v úpadku a osoby v exekuci</a:t>
                      </a:r>
                      <a:endParaRPr lang="cs-CZ" sz="1200" b="0" dirty="0">
                        <a:solidFill>
                          <a:srgbClr val="005A75"/>
                        </a:solidFill>
                        <a:sym typeface="Roboto Condensed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6153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"/>
          <p:cNvSpPr txBox="1">
            <a:spLocks noGrp="1"/>
          </p:cNvSpPr>
          <p:nvPr>
            <p:ph type="sldNum" idx="12"/>
          </p:nvPr>
        </p:nvSpPr>
        <p:spPr>
          <a:xfrm>
            <a:off x="1167200" y="6340081"/>
            <a:ext cx="3849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16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7" name="Google Shape;367;p16"/>
          <p:cNvSpPr txBox="1"/>
          <p:nvPr/>
        </p:nvSpPr>
        <p:spPr>
          <a:xfrm>
            <a:off x="1256262" y="6212390"/>
            <a:ext cx="81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6"/>
          <p:cNvSpPr txBox="1"/>
          <p:nvPr/>
        </p:nvSpPr>
        <p:spPr>
          <a:xfrm>
            <a:off x="356400" y="-186535"/>
            <a:ext cx="4309868" cy="98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5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b="1" i="0" u="none" strike="noStrike" cap="none">
                <a:solidFill>
                  <a:srgbClr val="00517B"/>
                </a:solidFill>
                <a:latin typeface="Arial"/>
                <a:ea typeface="Arial"/>
                <a:cs typeface="Arial"/>
                <a:sym typeface="Arial"/>
              </a:rPr>
              <a:t>Distribuce nástrojů zákona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400" y="586857"/>
            <a:ext cx="9645574" cy="556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58650" y="6236559"/>
            <a:ext cx="1094276" cy="26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"/>
          <p:cNvSpPr/>
          <p:nvPr/>
        </p:nvSpPr>
        <p:spPr>
          <a:xfrm>
            <a:off x="0" y="5874621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3"/>
          <p:cNvSpPr txBox="1"/>
          <p:nvPr/>
        </p:nvSpPr>
        <p:spPr>
          <a:xfrm>
            <a:off x="316646" y="480300"/>
            <a:ext cx="820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Úspory</a:t>
            </a:r>
            <a:endParaRPr sz="2800" b="1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13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p13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3"/>
          <p:cNvSpPr txBox="1"/>
          <p:nvPr/>
        </p:nvSpPr>
        <p:spPr>
          <a:xfrm>
            <a:off x="1237105" y="6340441"/>
            <a:ext cx="3006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3" descr="Obsah obrázku text, Písmo, Grafika, symbol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3"/>
          <p:cNvSpPr txBox="1"/>
          <p:nvPr/>
        </p:nvSpPr>
        <p:spPr>
          <a:xfrm>
            <a:off x="382323" y="1097575"/>
            <a:ext cx="458972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6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Přehled vyčíslených a nevyčíslených nákladů bytové nouze 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177D3D3-20F6-7279-C822-83E6DEF7B487}"/>
              </a:ext>
            </a:extLst>
          </p:cNvPr>
          <p:cNvSpPr txBox="1"/>
          <p:nvPr/>
        </p:nvSpPr>
        <p:spPr>
          <a:xfrm>
            <a:off x="457940" y="4659447"/>
            <a:ext cx="37140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u="none" strike="noStrike" dirty="0">
                <a:solidFill>
                  <a:srgbClr val="005A75"/>
                </a:solidFill>
                <a:effectLst/>
                <a:latin typeface="+mn-lt"/>
              </a:rPr>
              <a:t>Průměrné  </a:t>
            </a:r>
            <a:r>
              <a:rPr lang="cs-CZ" b="1" i="0" u="none" strike="noStrike" dirty="0">
                <a:solidFill>
                  <a:srgbClr val="E58072"/>
                </a:solidFill>
                <a:effectLst/>
                <a:latin typeface="+mn-lt"/>
              </a:rPr>
              <a:t>náklady bytové nouze pro veřejné rozpočty </a:t>
            </a:r>
            <a:r>
              <a:rPr lang="cs-CZ" b="1" dirty="0">
                <a:solidFill>
                  <a:srgbClr val="005A75"/>
                </a:solidFill>
                <a:latin typeface="+mn-lt"/>
              </a:rPr>
              <a:t>jsou v roce 2023 </a:t>
            </a:r>
            <a:r>
              <a:rPr lang="cs-CZ" b="1" dirty="0">
                <a:solidFill>
                  <a:srgbClr val="E58072"/>
                </a:solidFill>
                <a:latin typeface="+mn-lt"/>
              </a:rPr>
              <a:t>4</a:t>
            </a:r>
            <a:r>
              <a:rPr lang="cs-CZ" b="1" i="0" u="none" strike="noStrike" dirty="0">
                <a:solidFill>
                  <a:srgbClr val="E58072"/>
                </a:solidFill>
                <a:effectLst/>
                <a:latin typeface="+mn-lt"/>
              </a:rPr>
              <a:t>,1 mld. r</a:t>
            </a:r>
            <a:r>
              <a:rPr lang="cs-CZ" b="1" dirty="0">
                <a:solidFill>
                  <a:srgbClr val="E58072"/>
                </a:solidFill>
                <a:latin typeface="+mn-lt"/>
              </a:rPr>
              <a:t>očně</a:t>
            </a:r>
            <a:r>
              <a:rPr lang="cs-CZ" b="1" dirty="0">
                <a:solidFill>
                  <a:srgbClr val="005A75"/>
                </a:solidFill>
                <a:latin typeface="+mn-lt"/>
              </a:rPr>
              <a:t> </a:t>
            </a:r>
            <a:r>
              <a:rPr lang="cs-CZ" dirty="0">
                <a:solidFill>
                  <a:srgbClr val="005A75"/>
                </a:solidFill>
                <a:latin typeface="+mn-lt"/>
              </a:rPr>
              <a:t>(viz RIA)</a:t>
            </a:r>
          </a:p>
          <a:p>
            <a:endParaRPr lang="cs-CZ" dirty="0">
              <a:solidFill>
                <a:srgbClr val="005A75"/>
              </a:solidFill>
              <a:latin typeface="+mn-lt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E924447-E80C-9E2F-5B0A-0732ECDB3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43561"/>
              </p:ext>
            </p:extLst>
          </p:nvPr>
        </p:nvGraphicFramePr>
        <p:xfrm>
          <a:off x="457940" y="1964892"/>
          <a:ext cx="4885585" cy="2528270"/>
        </p:xfrm>
        <a:graphic>
          <a:graphicData uri="http://schemas.openxmlformats.org/drawingml/2006/table">
            <a:tbl>
              <a:tblPr/>
              <a:tblGrid>
                <a:gridCol w="2479252">
                  <a:extLst>
                    <a:ext uri="{9D8B030D-6E8A-4147-A177-3AD203B41FA5}">
                      <a16:colId xmlns:a16="http://schemas.microsoft.com/office/drawing/2014/main" val="1305455265"/>
                    </a:ext>
                  </a:extLst>
                </a:gridCol>
                <a:gridCol w="2406333">
                  <a:extLst>
                    <a:ext uri="{9D8B030D-6E8A-4147-A177-3AD203B41FA5}">
                      <a16:colId xmlns:a16="http://schemas.microsoft.com/office/drawing/2014/main" val="620315963"/>
                    </a:ext>
                  </a:extLst>
                </a:gridCol>
              </a:tblGrid>
              <a:tr h="46003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Vyčíslené náklady bytové nouze</a:t>
                      </a:r>
                      <a:r>
                        <a:rPr lang="cs-CZ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1" i="0" dirty="0">
                        <a:effectLst/>
                        <a:latin typeface="+mn-lt"/>
                      </a:endParaRPr>
                    </a:p>
                  </a:txBody>
                  <a:tcPr marL="56552" marR="56552" marT="28276" marB="282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cs-C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Nevyčíslené náklady bytové nouze</a:t>
                      </a:r>
                      <a:r>
                        <a:rPr lang="cs-CZ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1" i="0" dirty="0">
                        <a:effectLst/>
                        <a:latin typeface="+mn-lt"/>
                      </a:endParaRPr>
                    </a:p>
                  </a:txBody>
                  <a:tcPr marL="56552" marR="56552" marT="28276" marB="282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828406"/>
                  </a:ext>
                </a:extLst>
              </a:tr>
              <a:tr h="1925437">
                <a:tc>
                  <a:txBody>
                    <a:bodyPr/>
                    <a:lstStyle/>
                    <a:p>
                      <a:pPr marL="0" indent="0" algn="just" rtl="0" fontAlgn="base">
                        <a:buFont typeface="Arial" panose="020B0604020202020204" pitchFamily="34" charset="0"/>
                        <a:buNone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Zdravotní stav osob v bytové nouzi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  <a:p>
                      <a:pPr marL="171450" indent="-171450"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Psychické zdraví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  <a:p>
                      <a:pPr marL="171450" indent="-171450"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Fyzické zdraví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  <a:p>
                      <a:pPr marL="542925" indent="-171450" algn="just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Využívání zdravotnických služeb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  <a:p>
                      <a:pPr marL="542925" indent="-171450" algn="just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Zdravotnická záchranná služba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  <a:p>
                      <a:pPr marL="542925" indent="-171450" algn="just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Pohotovostní služby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  <a:p>
                      <a:pPr marL="542925" indent="-171450" algn="just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Hospitalizace 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  <a:p>
                      <a:pPr marL="0" indent="0" algn="just" rtl="0" fontAlgn="base">
                        <a:buFont typeface="Arial" panose="020B0604020202020204" pitchFamily="34" charset="0"/>
                        <a:buNone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Náhradní rodinná péče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</a:txBody>
                  <a:tcPr marL="56552" marR="56552" marT="28276" marB="282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7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Vzdělávání dětí</a:t>
                      </a:r>
                      <a:r>
                        <a:rPr lang="cs-CZ" sz="1200" b="0" i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71450" indent="-171450"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i="0" u="none" strike="noStrike" dirty="0">
                          <a:effectLst/>
                          <a:latin typeface="+mn-lt"/>
                        </a:rPr>
                        <a:t>Domácí násilí</a:t>
                      </a:r>
                      <a:r>
                        <a:rPr lang="cs-CZ" sz="1200" b="0" i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71450" indent="-171450"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Kvalita života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  <a:p>
                      <a:pPr marL="171450" indent="-171450"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Vězeňství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  <a:p>
                      <a:pPr marL="171450" indent="-171450"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Kriminalita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  <a:p>
                      <a:pPr marL="171450" indent="-171450"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Participace na trhu práce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  <a:p>
                      <a:pPr marL="171450" indent="-171450"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Závislosti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  <a:p>
                      <a:pPr marL="171450" indent="-171450"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Stigmatizace a sociální koheze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  <a:p>
                      <a:pPr marL="171450" indent="-171450"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Kvalita veřejného prostoru</a:t>
                      </a:r>
                      <a:r>
                        <a:rPr lang="cs-CZ" sz="12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b="0" i="0" dirty="0">
                        <a:effectLst/>
                        <a:latin typeface="+mn-lt"/>
                      </a:endParaRPr>
                    </a:p>
                  </a:txBody>
                  <a:tcPr marL="56552" marR="56552" marT="28276" marB="28276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330623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4A9692E2-BC96-09AC-BE4B-0DCFE7568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23285"/>
            <a:ext cx="6156272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005A75"/>
                </a:solidFill>
                <a:effectLst/>
                <a:latin typeface="+mn-lt"/>
                <a:cs typeface="Calibri" panose="020F0502020204030204" pitchFamily="34" charset="0"/>
              </a:rPr>
              <a:t>Průměrné roční 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E58072"/>
                </a:solidFill>
                <a:effectLst/>
                <a:latin typeface="+mn-lt"/>
                <a:cs typeface="Calibri" panose="020F0502020204030204" pitchFamily="34" charset="0"/>
              </a:rPr>
              <a:t>náklady bytové nouze 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005A75"/>
                </a:solidFill>
                <a:effectLst/>
                <a:latin typeface="+mn-lt"/>
                <a:cs typeface="Calibri" panose="020F0502020204030204" pitchFamily="34" charset="0"/>
              </a:rPr>
              <a:t>pro veřejné rozpočty</a:t>
            </a:r>
            <a:endParaRPr kumimoji="0" lang="cs-CZ" altLang="cs-CZ" sz="1050" b="0" i="0" u="none" strike="noStrike" cap="none" normalizeH="0" baseline="0" dirty="0">
              <a:ln>
                <a:noFill/>
              </a:ln>
              <a:solidFill>
                <a:srgbClr val="005A75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8715C19-7FD7-9B61-3088-E60FC006B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66974"/>
              </p:ext>
            </p:extLst>
          </p:nvPr>
        </p:nvGraphicFramePr>
        <p:xfrm>
          <a:off x="6779518" y="1154877"/>
          <a:ext cx="4393307" cy="3479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0294">
                  <a:extLst>
                    <a:ext uri="{9D8B030D-6E8A-4147-A177-3AD203B41FA5}">
                      <a16:colId xmlns:a16="http://schemas.microsoft.com/office/drawing/2014/main" val="1962222057"/>
                    </a:ext>
                  </a:extLst>
                </a:gridCol>
                <a:gridCol w="1021787">
                  <a:extLst>
                    <a:ext uri="{9D8B030D-6E8A-4147-A177-3AD203B41FA5}">
                      <a16:colId xmlns:a16="http://schemas.microsoft.com/office/drawing/2014/main" val="3361548412"/>
                    </a:ext>
                  </a:extLst>
                </a:gridCol>
                <a:gridCol w="1221226">
                  <a:extLst>
                    <a:ext uri="{9D8B030D-6E8A-4147-A177-3AD203B41FA5}">
                      <a16:colId xmlns:a16="http://schemas.microsoft.com/office/drawing/2014/main" val="1885538650"/>
                    </a:ext>
                  </a:extLst>
                </a:gridCol>
              </a:tblGrid>
              <a:tr h="20824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Oblast </a:t>
                      </a:r>
                      <a:b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 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0035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Náklad bytové nouze/ rok v Kč 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0035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130115"/>
                  </a:ext>
                </a:extLst>
              </a:tr>
              <a:tr h="990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Celkový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(stav roku 2023)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Na domácnost, při zohlednění inflace (2020-2023) 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0035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528444"/>
                  </a:ext>
                </a:extLst>
              </a:tr>
              <a:tr h="36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Hospitalizace 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3 221 829 000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FAF7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48 087   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FA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11117"/>
                  </a:ext>
                </a:extLst>
              </a:tr>
              <a:tr h="36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Záchranná zdravotnická služba 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455 600 000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6 800 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241836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Náhradní péče o děti 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348 668 000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FAF7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5 204 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FA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57349"/>
                  </a:ext>
                </a:extLst>
              </a:tr>
              <a:tr h="180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Pohotovost 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32 227 000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481 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875666"/>
                  </a:ext>
                </a:extLst>
              </a:tr>
              <a:tr h="225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Psychické zdraví 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31 021 000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FAF7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463 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FA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912724"/>
                  </a:ext>
                </a:extLst>
              </a:tr>
              <a:tr h="36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Náklady veřejných rozpočtů 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4 089 345 000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61 035 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151" marR="28151" marT="0" marB="0" anchor="b">
                    <a:solidFill>
                      <a:srgbClr val="0035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229798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4D3AF22C-0E84-BF49-D0F2-2E21C79C9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729" y="5026825"/>
            <a:ext cx="6156271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Zdroj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Vlastní zpracování na základě Zapletalová a kol., 2021 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Další zdroje, například analýza Agentury pro sociální začleňování (Opletalová a kol., 2019) odhaduje náklady bytové nouze (ve vztahu k veřejným rozpočtům) až desetkrát vyšší. 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70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"/>
          <p:cNvSpPr txBox="1">
            <a:spLocks noGrp="1"/>
          </p:cNvSpPr>
          <p:nvPr>
            <p:ph type="sldNum" idx="12"/>
          </p:nvPr>
        </p:nvSpPr>
        <p:spPr>
          <a:xfrm>
            <a:off x="8408325" y="6297712"/>
            <a:ext cx="3111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9" name="Google Shape;399;p18"/>
          <p:cNvCxnSpPr/>
          <p:nvPr/>
        </p:nvCxnSpPr>
        <p:spPr>
          <a:xfrm>
            <a:off x="8408325" y="6207995"/>
            <a:ext cx="0" cy="242700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0" name="Google Shape;400;p18"/>
          <p:cNvSpPr txBox="1"/>
          <p:nvPr/>
        </p:nvSpPr>
        <p:spPr>
          <a:xfrm>
            <a:off x="8427487" y="6171190"/>
            <a:ext cx="81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625" y="62156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7225" y="62315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8"/>
          <p:cNvSpPr txBox="1">
            <a:spLocks noGrp="1"/>
          </p:cNvSpPr>
          <p:nvPr>
            <p:ph type="title"/>
          </p:nvPr>
        </p:nvSpPr>
        <p:spPr>
          <a:xfrm>
            <a:off x="4955850" y="118425"/>
            <a:ext cx="7622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5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4000" b="1" dirty="0">
                <a:solidFill>
                  <a:srgbClr val="00517B"/>
                </a:solidFill>
                <a:latin typeface="Arial"/>
                <a:ea typeface="Arial"/>
                <a:cs typeface="Arial"/>
                <a:sym typeface="Arial"/>
              </a:rPr>
              <a:t>Náklady zákona</a:t>
            </a:r>
            <a:endParaRPr dirty="0"/>
          </a:p>
        </p:txBody>
      </p:sp>
      <p:graphicFrame>
        <p:nvGraphicFramePr>
          <p:cNvPr id="404" name="Google Shape;404;p18"/>
          <p:cNvGraphicFramePr/>
          <p:nvPr>
            <p:extLst>
              <p:ext uri="{D42A27DB-BD31-4B8C-83A1-F6EECF244321}">
                <p14:modId xmlns:p14="http://schemas.microsoft.com/office/powerpoint/2010/main" val="1177208422"/>
              </p:ext>
            </p:extLst>
          </p:nvPr>
        </p:nvGraphicFramePr>
        <p:xfrm>
          <a:off x="5102300" y="1164246"/>
          <a:ext cx="5827575" cy="4067925"/>
        </p:xfrm>
        <a:graphic>
          <a:graphicData uri="http://schemas.openxmlformats.org/drawingml/2006/table">
            <a:tbl>
              <a:tblPr>
                <a:noFill/>
                <a:tableStyleId>{56AAAA84-C7BF-495B-AA2B-9CCD1904EBCE}</a:tableStyleId>
              </a:tblPr>
              <a:tblGrid>
                <a:gridCol w="408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Opatření financovaná dle zákona </a:t>
                      </a:r>
                      <a:endParaRPr sz="18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125" marR="48125" marT="24075" marB="240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Roční náklady v 5. roce dle CBA </a:t>
                      </a:r>
                      <a:endParaRPr sz="18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125" marR="48125" marT="24075" marB="2407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5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Poradenství (KMB) na obcích </a:t>
                      </a:r>
                      <a:r>
                        <a:rPr lang="cs-CZ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483 mil. Kč   </a:t>
                      </a:r>
                      <a:endParaRPr sz="1400" u="none" strike="noStrike" cap="none" dirty="0"/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Obecní podporované byty </a:t>
                      </a:r>
                      <a:r>
                        <a:rPr lang="cs-CZ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7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182 mil. Kč  </a:t>
                      </a:r>
                      <a:endParaRPr sz="1400" u="none" strike="noStrike" cap="none" dirty="0"/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Asistence</a:t>
                      </a:r>
                      <a:r>
                        <a:rPr lang="cs-CZ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611 mil. Kč </a:t>
                      </a:r>
                      <a:endParaRPr sz="1400" u="none" strike="noStrike" cap="none" dirty="0"/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Bydlení s garancí pro vlastníky bytu</a:t>
                      </a:r>
                      <a:r>
                        <a:rPr lang="cs-CZ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7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227 mil. Kč </a:t>
                      </a:r>
                      <a:endParaRPr sz="1400" u="none" strike="noStrike" cap="none" dirty="0"/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Krajské úřady a resorty </a:t>
                      </a:r>
                      <a:r>
                        <a:rPr lang="cs-CZ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 mil. Kč  </a:t>
                      </a:r>
                      <a:endParaRPr sz="1400" u="none" strike="noStrike" cap="none" dirty="0"/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systém </a:t>
                      </a:r>
                      <a:r>
                        <a:rPr lang="cs-CZ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5775" marR="35775" marT="17875" marB="1787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7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mil. Kč  </a:t>
                      </a:r>
                      <a:endParaRPr sz="1400" u="none" strike="noStrike" cap="none" dirty="0"/>
                    </a:p>
                  </a:txBody>
                  <a:tcPr marL="35775" marR="35775" marT="17875" marB="17875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6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Celkem</a:t>
                      </a:r>
                      <a:r>
                        <a:rPr lang="cs-CZ" sz="20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000" u="none" strike="noStrike" cap="none"/>
                    </a:p>
                  </a:txBody>
                  <a:tcPr marL="48125" marR="48125" marT="24075" marB="2407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s-CZ" sz="2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 588 mld. Kč</a:t>
                      </a:r>
                      <a:r>
                        <a:rPr lang="cs-CZ" sz="20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0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125" marR="48125" marT="24075" marB="24075" anchor="ctr">
                    <a:lnL w="126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5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05" name="Google Shape;405;p18" descr="Obsah obrázku text, snímek obrazovky, design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" y="0"/>
            <a:ext cx="42008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8"/>
          <p:cNvSpPr txBox="1"/>
          <p:nvPr/>
        </p:nvSpPr>
        <p:spPr>
          <a:xfrm>
            <a:off x="2336531" y="65932"/>
            <a:ext cx="2251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5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Úspory, které zákon přinese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29875" y="6195359"/>
            <a:ext cx="1094276" cy="26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9"/>
          <p:cNvSpPr txBox="1"/>
          <p:nvPr/>
        </p:nvSpPr>
        <p:spPr>
          <a:xfrm>
            <a:off x="531472" y="389577"/>
            <a:ext cx="8376949" cy="53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Harmonogram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4" name="Google Shape;414;p19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5" name="Google Shape;415;p19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8" name="Google Shape;418;p19"/>
          <p:cNvGraphicFramePr/>
          <p:nvPr>
            <p:extLst>
              <p:ext uri="{D42A27DB-BD31-4B8C-83A1-F6EECF244321}">
                <p14:modId xmlns:p14="http://schemas.microsoft.com/office/powerpoint/2010/main" val="4150271549"/>
              </p:ext>
            </p:extLst>
          </p:nvPr>
        </p:nvGraphicFramePr>
        <p:xfrm>
          <a:off x="626435" y="1166407"/>
          <a:ext cx="8310225" cy="2016000"/>
        </p:xfrm>
        <a:graphic>
          <a:graphicData uri="http://schemas.openxmlformats.org/drawingml/2006/table">
            <a:tbl>
              <a:tblPr firstRow="1" firstCol="1" lastRow="1" bandRow="1">
                <a:noFill/>
                <a:tableStyleId>{2B0DA8AB-3381-4E41-8C6D-92B696BEC4A9}</a:tableStyleId>
              </a:tblPr>
              <a:tblGrid>
                <a:gridCol w="6269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Dokončení vypořádání připomínek v MPŘ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0" u="none" strike="noStrike" cap="none" dirty="0">
                          <a:solidFill>
                            <a:srgbClr val="0E637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říjen 2023 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solidFill>
                      <a:srgbClr val="F7F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Předložení materiálu pracovním komisím LRV a vládě  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u="none" strike="noStrike" cap="none" dirty="0">
                          <a:solidFill>
                            <a:srgbClr val="0E637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listopad 2023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solidFill>
                      <a:srgbClr val="F7F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Projednání Parlamentem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u="none" strike="noStrike" cap="none">
                          <a:solidFill>
                            <a:srgbClr val="0E637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  <a:endParaRPr sz="1800" u="none" strike="noStrike" cap="none">
                        <a:solidFill>
                          <a:srgbClr val="0E637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F7F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Účinnost zákona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solidFill>
                      <a:srgbClr val="0035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u="none" strike="noStrike" cap="none" dirty="0">
                          <a:solidFill>
                            <a:srgbClr val="0E637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červenec 2025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solidFill>
                      <a:srgbClr val="F7F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9" name="Google Shape;419;p19"/>
          <p:cNvSpPr txBox="1"/>
          <p:nvPr/>
        </p:nvSpPr>
        <p:spPr>
          <a:xfrm>
            <a:off x="1165677" y="6339292"/>
            <a:ext cx="364335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800" b="0" i="0" u="none" strike="noStrike" cap="none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8650" y="6236559"/>
            <a:ext cx="1094276" cy="2680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6;g277a7447323_4_0">
            <a:extLst>
              <a:ext uri="{FF2B5EF4-FFF2-40B4-BE49-F238E27FC236}">
                <a16:creationId xmlns:a16="http://schemas.microsoft.com/office/drawing/2014/main" id="{E65F77A3-7862-4242-F6A9-216ABA827DB3}"/>
              </a:ext>
            </a:extLst>
          </p:cNvPr>
          <p:cNvSpPr txBox="1"/>
          <p:nvPr/>
        </p:nvSpPr>
        <p:spPr>
          <a:xfrm>
            <a:off x="531521" y="3364524"/>
            <a:ext cx="837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dirty="0">
                <a:solidFill>
                  <a:srgbClr val="005A75"/>
                </a:solidFill>
              </a:rPr>
              <a:t>Kontakty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35;g277a7447323_4_0">
            <a:extLst>
              <a:ext uri="{FF2B5EF4-FFF2-40B4-BE49-F238E27FC236}">
                <a16:creationId xmlns:a16="http://schemas.microsoft.com/office/drawing/2014/main" id="{CF2B99CD-70EB-ADCC-B024-F2052D1A67B0}"/>
              </a:ext>
            </a:extLst>
          </p:cNvPr>
          <p:cNvSpPr txBox="1"/>
          <p:nvPr/>
        </p:nvSpPr>
        <p:spPr>
          <a:xfrm>
            <a:off x="531471" y="4069842"/>
            <a:ext cx="4250077" cy="191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dk1"/>
                </a:solidFill>
              </a:rPr>
              <a:t>Mgr. et Mgr. Anna Hájková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dk1"/>
                </a:solidFill>
              </a:rPr>
              <a:t>mob.: +420 705 894 887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dk1"/>
                </a:solidFill>
              </a:rPr>
              <a:t>e-mail: </a:t>
            </a:r>
            <a:r>
              <a:rPr lang="cs-CZ" sz="1200" u="sng" dirty="0">
                <a:solidFill>
                  <a:schemeClr val="hlink"/>
                </a:solidFill>
                <a:hlinkClick r:id="rId6"/>
              </a:rPr>
              <a:t>anna.hajkova@mmr.cz</a:t>
            </a:r>
            <a:endParaRPr sz="1200" u="sng" dirty="0">
              <a:solidFill>
                <a:srgbClr val="00517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u="sng" dirty="0">
              <a:solidFill>
                <a:srgbClr val="00517B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</a:rPr>
              <a:t>Ministerstvo pro místní rozvoj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dk1"/>
                </a:solidFill>
              </a:rPr>
              <a:t>Oddělení koncepce dostupného bydlení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dk1"/>
                </a:solidFill>
              </a:rPr>
              <a:t>odbor strategií a analýz regionální politiky</a:t>
            </a:r>
            <a:br>
              <a:rPr lang="cs-CZ" sz="1200" dirty="0">
                <a:solidFill>
                  <a:schemeClr val="dk1"/>
                </a:solidFill>
              </a:rPr>
            </a:br>
            <a:r>
              <a:rPr lang="cs-CZ" sz="1200" dirty="0">
                <a:solidFill>
                  <a:schemeClr val="dk1"/>
                </a:solidFill>
              </a:rPr>
              <a:t> a politiky bydlení</a:t>
            </a: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1260340" y="6344772"/>
            <a:ext cx="133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3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3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913" y="430175"/>
            <a:ext cx="11836174" cy="55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58650" y="6236559"/>
            <a:ext cx="1094276" cy="26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>
            <a:spLocks noGrp="1"/>
          </p:cNvSpPr>
          <p:nvPr>
            <p:ph type="sldNum" idx="12"/>
          </p:nvPr>
        </p:nvSpPr>
        <p:spPr>
          <a:xfrm>
            <a:off x="1256240" y="6341816"/>
            <a:ext cx="1332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4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4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4628" y="543910"/>
            <a:ext cx="11526926" cy="656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356410" y="43185"/>
            <a:ext cx="8767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5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4000" b="1" i="0" u="none" strike="noStrike" cap="none">
                <a:solidFill>
                  <a:srgbClr val="00517B"/>
                </a:solidFill>
                <a:latin typeface="Arial"/>
                <a:ea typeface="Arial"/>
                <a:cs typeface="Arial"/>
                <a:sym typeface="Arial"/>
              </a:rPr>
              <a:t>Bytová</a:t>
            </a:r>
            <a:r>
              <a:rPr lang="cs-CZ" sz="2400" b="1" i="0" u="none" strike="noStrike" cap="none">
                <a:solidFill>
                  <a:srgbClr val="00335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i="0" u="none" strike="noStrike" cap="none">
                <a:solidFill>
                  <a:srgbClr val="00517B"/>
                </a:solidFill>
                <a:latin typeface="Arial"/>
                <a:ea typeface="Arial"/>
                <a:cs typeface="Arial"/>
                <a:sym typeface="Arial"/>
              </a:rPr>
              <a:t>nouze dle ORP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4025" y="6234359"/>
            <a:ext cx="1094276" cy="26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7D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>
            <a:off x="0" y="5866033"/>
            <a:ext cx="12192000" cy="991967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>
            <a:spLocks noGrp="1"/>
          </p:cNvSpPr>
          <p:nvPr>
            <p:ph type="sldNum" idx="12"/>
          </p:nvPr>
        </p:nvSpPr>
        <p:spPr>
          <a:xfrm>
            <a:off x="1191779" y="6340929"/>
            <a:ext cx="3006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5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5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Obsah obrázku text, Písmo, Grafika, symbol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297173" y="129575"/>
            <a:ext cx="10295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50"/>
              </a:spcBef>
              <a:spcAft>
                <a:spcPts val="300"/>
              </a:spcAft>
              <a:buClr>
                <a:schemeClr val="dk1"/>
              </a:buClr>
              <a:buSzPct val="49549"/>
              <a:buFont typeface="Arial"/>
              <a:buNone/>
            </a:pPr>
            <a:r>
              <a:rPr lang="cs-CZ" sz="2400" b="1" i="0" u="none" strike="noStrike" cap="none">
                <a:solidFill>
                  <a:srgbClr val="003357"/>
                </a:solidFill>
                <a:latin typeface="Arial"/>
                <a:ea typeface="Arial"/>
                <a:cs typeface="Arial"/>
                <a:sym typeface="Arial"/>
              </a:rPr>
              <a:t>Osoby ohrožené ztrátou bydlení, v energetické chudobě či s nadměrnými náklady na bydlení (1 270 000 osob)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048" y="1179475"/>
            <a:ext cx="8743656" cy="459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41152" y="4200551"/>
            <a:ext cx="3175252" cy="1022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356396" y="368000"/>
            <a:ext cx="820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Přijetí zákona pomůže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6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6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1189173" y="6343246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6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7297" y="1391936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7294" y="2933498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7297" y="2146861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999325" y="1272575"/>
            <a:ext cx="81204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Chránit 1,3 milionu osob ohrožených bytovou nouzí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. Jedná se zejména o </a:t>
            </a: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děti, seniory, samoživitele i oběti domácího násilí.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 Celkový počet ohrožených osob stále roste.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999321" y="2072838"/>
            <a:ext cx="86001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Snížit počet osob v bytové nouzi nejméně o 30 % za 10 let. </a:t>
            </a: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V bytové nouzi se nyní nachází 154 000 obyvatel ČR 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(a z toho více než 2/3 připadá na rodiny s dětmi).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982448" y="2842626"/>
            <a:ext cx="85542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Zpomalit nárůst počtu dětí ve státní péči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. Bytová nouze výrazně zvyšuje pravděpodobnost odebrání dětí z rodin či nedokončení vzdělání.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7295" y="4315298"/>
            <a:ext cx="442771" cy="34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3466" y="3611665"/>
            <a:ext cx="442771" cy="348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 txBox="1"/>
          <p:nvPr/>
        </p:nvSpPr>
        <p:spPr>
          <a:xfrm>
            <a:off x="959567" y="3562243"/>
            <a:ext cx="86001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Omezit sekundární trh s bydlením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, a to díky cenovým mapám a kontrolám standardu bytů v evidenci.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953396" y="4170196"/>
            <a:ext cx="8554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Přinést systémové řešení, </a:t>
            </a: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které bude spolu s dalšími nástroji fungovat dlouhodobě. Díky tomu můžeme lépe nastavit investice do bydlení.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/>
          <p:nvPr/>
        </p:nvSpPr>
        <p:spPr>
          <a:xfrm>
            <a:off x="0" y="5866033"/>
            <a:ext cx="12192000" cy="991967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316645" y="367912"/>
            <a:ext cx="8201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Pilíře zákona o podpoře v bydlení</a:t>
            </a:r>
            <a:endParaRPr sz="2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7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7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>
            <a:off x="1189173" y="6343246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7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/>
          <p:nvPr/>
        </p:nvSpPr>
        <p:spPr>
          <a:xfrm>
            <a:off x="980299" y="1017611"/>
            <a:ext cx="8600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Kontaktní místa pro bydlení na obcích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980298" y="1441107"/>
            <a:ext cx="86001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Základní a specializované poradenství, posouzení bytové nouze a návrh podpory, kontrola a sběr dat.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Vzor – Velká Británie, v ČR již v cca 15 městech (Praha, Plzeň, Liberec, Most, Otrokovice, Brno, Písek, Ostrava).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Na každém ORP.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980298" y="2749306"/>
            <a:ext cx="8600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Systém garancí pro soukromé majitele a kompenzací pro obce pronajímající byty v rámci obecního podporovaného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980298" y="3645945"/>
            <a:ext cx="86001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Motivace zvýšit nabídku nájemních bytů na trhu, které budou dostupné ohroženým skupinám.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Kompenzace i pro obce za volitelné využití obecních bytů v systému.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Vzor – Belgie a Francie, v ČR např. Ostravsko, Most, Praha, Ústí nad Labem, Plzeň aj.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977059" y="4682465"/>
            <a:ext cx="860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Asistence v bydlení (podpora nájemníků v bytech)</a:t>
            </a:r>
            <a:endParaRPr sz="1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983537" y="5064158"/>
            <a:ext cx="860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400" b="0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Nezbytná pro prevenci ztráty bydlení, minimalizaci rizik po majitele i sousedy.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413202" y="974403"/>
            <a:ext cx="62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356450" y="2858456"/>
            <a:ext cx="62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356388" y="4645927"/>
            <a:ext cx="62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8950" y="0"/>
            <a:ext cx="28130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/>
          <p:nvPr/>
        </p:nvSpPr>
        <p:spPr>
          <a:xfrm>
            <a:off x="0" y="5866033"/>
            <a:ext cx="12192000" cy="991967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310218" y="378000"/>
            <a:ext cx="8201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Kontaktní místa pro bydlení na obcích </a:t>
            </a:r>
          </a:p>
        </p:txBody>
      </p:sp>
      <p:cxnSp>
        <p:nvCxnSpPr>
          <p:cNvPr id="185" name="Google Shape;185;p7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7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>
            <a:off x="1189173" y="6343246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7" descr="Obsah obrázku text, Písmo, Grafika, symbol&#10;&#10;Popis byl vytvořen automatic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 txBox="1"/>
          <p:nvPr/>
        </p:nvSpPr>
        <p:spPr>
          <a:xfrm>
            <a:off x="498764" y="1108364"/>
            <a:ext cx="8980911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</a:pPr>
            <a:r>
              <a:rPr lang="cs-CZ" sz="18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cs-CZ" sz="1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jedno místo na obci (ORP), kam občan přijde, když nebydlí nebo je jeho bydlení ohroženo 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KMB poskytne </a:t>
            </a:r>
            <a:r>
              <a:rPr lang="cs-CZ" sz="16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základní a specializované poradenství </a:t>
            </a: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a pokud to nestačí, doporučí silnější podpůrné opatření: bydlení s garancí pro vlastníka, podnájemní bydlení, obecní podporované bydlení; často v kombinaci s asistencí v bydlení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KMB poté vše koordinuje a vyhodnocuje a také mapuje bytovou nouzi ve svém území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</a:pPr>
            <a:endParaRPr lang="cs-CZ" sz="1800" b="0" i="0" u="none" strike="noStrike" cap="none" dirty="0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</a:pPr>
            <a:r>
              <a:rPr lang="cs-CZ" sz="1800" b="1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PRINCIPY: 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ne každý potřebuje byt, proto máme celou paletu nástrojů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levná řešení fungují, jen pokud se uplatní včas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400"/>
              <a:buFont typeface="Arial"/>
              <a:buChar char="•"/>
            </a:pPr>
            <a:r>
              <a:rPr lang="cs-CZ" sz="1600" b="0" i="0" u="none" strike="noStrike" cap="none" dirty="0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nákladnější řešení jsou zacílená na ty, kdo je skutečně potřebují</a:t>
            </a:r>
          </a:p>
        </p:txBody>
      </p:sp>
    </p:spTree>
    <p:extLst>
      <p:ext uri="{BB962C8B-B14F-4D97-AF65-F5344CB8AC3E}">
        <p14:creationId xmlns:p14="http://schemas.microsoft.com/office/powerpoint/2010/main" val="238916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>
            <a:spLocks noGrp="1"/>
          </p:cNvSpPr>
          <p:nvPr>
            <p:ph type="sldNum" idx="12"/>
          </p:nvPr>
        </p:nvSpPr>
        <p:spPr>
          <a:xfrm>
            <a:off x="1279990" y="6338241"/>
            <a:ext cx="133071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cs-CZ" sz="800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800">
              <a:solidFill>
                <a:srgbClr val="0031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8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rgbClr val="00314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8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003145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/>
          <p:nvPr/>
        </p:nvSpPr>
        <p:spPr>
          <a:xfrm>
            <a:off x="321850" y="10"/>
            <a:ext cx="8767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5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b="1" i="0" u="none" strike="noStrike" cap="none">
                <a:solidFill>
                  <a:srgbClr val="003357"/>
                </a:solidFill>
                <a:latin typeface="Arial"/>
                <a:ea typeface="Arial"/>
                <a:cs typeface="Arial"/>
                <a:sym typeface="Arial"/>
              </a:rPr>
              <a:t>Fungování kontaktních míst pro bydlení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400" y="930566"/>
            <a:ext cx="11181800" cy="499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58650" y="6236559"/>
            <a:ext cx="1094276" cy="26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Úvodní list">
  <a:themeElements>
    <a:clrScheme name="Úvodní list 2">
      <a:dk1>
        <a:srgbClr val="000000"/>
      </a:dk1>
      <a:lt1>
        <a:srgbClr val="FFFFFF"/>
      </a:lt1>
      <a:dk2>
        <a:srgbClr val="000099"/>
      </a:dk2>
      <a:lt2>
        <a:srgbClr val="EEECE1"/>
      </a:lt2>
      <a:accent1>
        <a:srgbClr val="000099"/>
      </a:accent1>
      <a:accent2>
        <a:srgbClr val="00AF3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38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ní list 1">
        <a:dk1>
          <a:srgbClr val="000000"/>
        </a:dk1>
        <a:lt1>
          <a:srgbClr val="FFFFFF"/>
        </a:lt1>
        <a:dk2>
          <a:srgbClr val="262626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ní list 2">
        <a:dk1>
          <a:srgbClr val="000000"/>
        </a:dk1>
        <a:lt1>
          <a:srgbClr val="FFFFFF"/>
        </a:lt1>
        <a:dk2>
          <a:srgbClr val="000099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2.xml><?xml version="1.0" encoding="utf-8"?>
<a:themeOverride xmlns:a="http://schemas.openxmlformats.org/drawingml/2006/main">
  <a:clrScheme name="Vnitřní list bez nadpisu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3.xml><?xml version="1.0" encoding="utf-8"?>
<a:themeOverride xmlns:a="http://schemas.openxmlformats.org/drawingml/2006/main">
  <a:clrScheme name="Vnitřní list s odrážkami 1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2415</Words>
  <Application>Microsoft Office PowerPoint</Application>
  <PresentationFormat>Širokoúhlá obrazovka</PresentationFormat>
  <Paragraphs>335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Roboto Condensed</vt:lpstr>
      <vt:lpstr>Wingdings</vt:lpstr>
      <vt:lpstr>Motiv Office</vt:lpstr>
      <vt:lpstr>3_Úvodní list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Náklady zákona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Hloucha</dc:creator>
  <cp:lastModifiedBy>Hájková Anna</cp:lastModifiedBy>
  <cp:revision>8</cp:revision>
  <dcterms:created xsi:type="dcterms:W3CDTF">2023-04-20T12:37:43Z</dcterms:created>
  <dcterms:modified xsi:type="dcterms:W3CDTF">2023-10-12T15:30:18Z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0x010100E39C42D81DBCD44E87A7A719360F3988</vt:lpwstr>
  </property>
  <property fmtid="{D5CDD505-2E9C-101B-9397-08002B2CF9AE}" pid="3" name="MediaServiceImageTags">
    <vt:lpwstr/>
  </property>
</Properties>
</file>